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8.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3" r:id="rId5"/>
  </p:sldMasterIdLst>
  <p:notesMasterIdLst>
    <p:notesMasterId r:id="rId63"/>
  </p:notesMasterIdLst>
  <p:handoutMasterIdLst>
    <p:handoutMasterId r:id="rId64"/>
  </p:handoutMasterIdLst>
  <p:sldIdLst>
    <p:sldId id="1019" r:id="rId6"/>
    <p:sldId id="1223" r:id="rId7"/>
    <p:sldId id="1023" r:id="rId8"/>
    <p:sldId id="1024" r:id="rId9"/>
    <p:sldId id="297" r:id="rId10"/>
    <p:sldId id="1025" r:id="rId11"/>
    <p:sldId id="1026" r:id="rId12"/>
    <p:sldId id="1027" r:id="rId13"/>
    <p:sldId id="1028" r:id="rId14"/>
    <p:sldId id="275" r:id="rId15"/>
    <p:sldId id="1210" r:id="rId16"/>
    <p:sldId id="1211" r:id="rId17"/>
    <p:sldId id="1212" r:id="rId18"/>
    <p:sldId id="1213" r:id="rId19"/>
    <p:sldId id="1216" r:id="rId20"/>
    <p:sldId id="1214" r:id="rId21"/>
    <p:sldId id="1215" r:id="rId22"/>
    <p:sldId id="1218" r:id="rId23"/>
    <p:sldId id="1217" r:id="rId24"/>
    <p:sldId id="1219" r:id="rId25"/>
    <p:sldId id="1220" r:id="rId26"/>
    <p:sldId id="1029" r:id="rId27"/>
    <p:sldId id="1030" r:id="rId28"/>
    <p:sldId id="1031" r:id="rId29"/>
    <p:sldId id="1180" r:id="rId30"/>
    <p:sldId id="1181" r:id="rId31"/>
    <p:sldId id="1182" r:id="rId32"/>
    <p:sldId id="1183" r:id="rId33"/>
    <p:sldId id="1184" r:id="rId34"/>
    <p:sldId id="1186" r:id="rId35"/>
    <p:sldId id="1187" r:id="rId36"/>
    <p:sldId id="1188" r:id="rId37"/>
    <p:sldId id="1189" r:id="rId38"/>
    <p:sldId id="1190" r:id="rId39"/>
    <p:sldId id="1191" r:id="rId40"/>
    <p:sldId id="1192" r:id="rId41"/>
    <p:sldId id="1196" r:id="rId42"/>
    <p:sldId id="1197" r:id="rId43"/>
    <p:sldId id="1194" r:id="rId44"/>
    <p:sldId id="1201" r:id="rId45"/>
    <p:sldId id="1200" r:id="rId46"/>
    <p:sldId id="1193" r:id="rId47"/>
    <p:sldId id="283" r:id="rId48"/>
    <p:sldId id="1020" r:id="rId49"/>
    <p:sldId id="285" r:id="rId50"/>
    <p:sldId id="286" r:id="rId51"/>
    <p:sldId id="287" r:id="rId52"/>
    <p:sldId id="288" r:id="rId53"/>
    <p:sldId id="1202" r:id="rId54"/>
    <p:sldId id="1203" r:id="rId55"/>
    <p:sldId id="289" r:id="rId56"/>
    <p:sldId id="1204" r:id="rId57"/>
    <p:sldId id="1205" r:id="rId58"/>
    <p:sldId id="1206" r:id="rId59"/>
    <p:sldId id="1207" r:id="rId60"/>
    <p:sldId id="1208" r:id="rId61"/>
    <p:sldId id="1222"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9682BB-2F28-062F-DE28-F34D87F104AD}" name="Guest User" initials="GU" userId="S::urn:spo:anon#cae4ff67289519726af017c8fb35a78e59ecda5a5569dcabff015bc4377667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98989"/>
    <a:srgbClr val="000000"/>
    <a:srgbClr val="DE4E00"/>
    <a:srgbClr val="FF5B01"/>
    <a:srgbClr val="C2A574"/>
    <a:srgbClr val="2F4636"/>
    <a:srgbClr val="9A79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94" autoAdjust="0"/>
    <p:restoredTop sz="86337" autoAdjust="0"/>
  </p:normalViewPr>
  <p:slideViewPr>
    <p:cSldViewPr snapToGrid="0" snapToObjects="1">
      <p:cViewPr varScale="1">
        <p:scale>
          <a:sx n="77" d="100"/>
          <a:sy n="77" d="100"/>
        </p:scale>
        <p:origin x="117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1" d="100"/>
          <a:sy n="71" d="100"/>
        </p:scale>
        <p:origin x="352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1" Type="http://schemas.openxmlformats.org/officeDocument/2006/relationships/image" Target="../media/image54.jpg"/></Relationships>
</file>

<file path=ppt/diagrams/_rels/data2.xml.rels><?xml version="1.0" encoding="UTF-8" standalone="yes"?>
<Relationships xmlns="http://schemas.openxmlformats.org/package/2006/relationships"><Relationship Id="rId1" Type="http://schemas.openxmlformats.org/officeDocument/2006/relationships/image" Target="../media/image55.jfif"/></Relationships>
</file>

<file path=ppt/diagrams/_rels/data3.xml.rels><?xml version="1.0" encoding="UTF-8" standalone="yes"?>
<Relationships xmlns="http://schemas.openxmlformats.org/package/2006/relationships"><Relationship Id="rId1" Type="http://schemas.openxmlformats.org/officeDocument/2006/relationships/image" Target="../media/image56.jpeg"/></Relationships>
</file>

<file path=ppt/diagrams/_rels/data4.xml.rels><?xml version="1.0" encoding="UTF-8" standalone="yes"?>
<Relationships xmlns="http://schemas.openxmlformats.org/package/2006/relationships"><Relationship Id="rId1" Type="http://schemas.openxmlformats.org/officeDocument/2006/relationships/image" Target="../media/image57.jpeg"/></Relationships>
</file>

<file path=ppt/diagrams/_rels/data5.xml.rels><?xml version="1.0" encoding="UTF-8" standalone="yes"?>
<Relationships xmlns="http://schemas.openxmlformats.org/package/2006/relationships"><Relationship Id="rId1" Type="http://schemas.openxmlformats.org/officeDocument/2006/relationships/image" Target="../media/image58.jfif"/></Relationships>
</file>

<file path=ppt/diagrams/_rels/data6.xml.rels><?xml version="1.0" encoding="UTF-8" standalone="yes"?>
<Relationships xmlns="http://schemas.openxmlformats.org/package/2006/relationships"><Relationship Id="rId1" Type="http://schemas.openxmlformats.org/officeDocument/2006/relationships/image" Target="../media/image59.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ata8.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55.jfif"/></Relationships>
</file>

<file path=ppt/diagrams/_rels/drawing3.xml.rels><?xml version="1.0" encoding="UTF-8" standalone="yes"?>
<Relationships xmlns="http://schemas.openxmlformats.org/package/2006/relationships"><Relationship Id="rId1" Type="http://schemas.openxmlformats.org/officeDocument/2006/relationships/image" Target="../media/image56.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8.jfif"/></Relationships>
</file>

<file path=ppt/diagrams/_rels/drawing6.xml.rels><?xml version="1.0" encoding="UTF-8" standalone="yes"?>
<Relationships xmlns="http://schemas.openxmlformats.org/package/2006/relationships"><Relationship Id="rId1" Type="http://schemas.openxmlformats.org/officeDocument/2006/relationships/image" Target="../media/image5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8.xml.rels><?xml version="1.0" encoding="UTF-8" standalone="yes"?>
<Relationships xmlns="http://schemas.openxmlformats.org/package/2006/relationships"><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2" csCatId="colorful" phldr="1"/>
      <dgm:spPr/>
      <dgm:t>
        <a:bodyPr/>
        <a:lstStyle/>
        <a:p>
          <a:endParaRPr lang="es-MX"/>
        </a:p>
      </dgm:t>
    </dgm:pt>
    <dgm:pt modelId="{8D11AA88-F35B-4233-B913-E6CCA0ED3981}">
      <dgm:prSet phldrT="[Texto]"/>
      <dgm:spPr/>
      <dgm:t>
        <a:bodyPr/>
        <a:lstStyle/>
        <a:p>
          <a:r>
            <a:rPr lang="es-MX" b="1" dirty="0">
              <a:latin typeface="Montserrat" panose="00000500000000000000" pitchFamily="2" charset="0"/>
            </a:rPr>
            <a:t>Violencia Familiar</a:t>
          </a: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Es el acto abusivo de poder u omisión intencional, dirigido a dominar, someter, controlar, o agredir de manera física, verbal, psicológica, patrimonial, económica y sexual a las mujeres, dentro o fuera del domicilio familiar, cuyo Agresor tenga o haya tenido relación de parentesco por consanguinidad o afinidad, de matrimonio, concubinato o mantengan o hayan mantenido una relación de hecho.</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486" custLinFactNeighborY="6001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rgbClr val="6E152E"/>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1" csCatId="colorful" phldr="1"/>
      <dgm:spPr/>
      <dgm:t>
        <a:bodyPr/>
        <a:lstStyle/>
        <a:p>
          <a:endParaRPr lang="es-MX"/>
        </a:p>
      </dgm:t>
    </dgm:pt>
    <dgm:pt modelId="{8D11AA88-F35B-4233-B913-E6CCA0ED3981}">
      <dgm:prSet phldrT="[Texto]"/>
      <dgm:spPr/>
      <dgm:t>
        <a:bodyPr/>
        <a:lstStyle/>
        <a:p>
          <a:r>
            <a:rPr lang="es-ES" b="1" dirty="0">
              <a:latin typeface="Montserrat" panose="00000500000000000000" pitchFamily="2" charset="0"/>
            </a:rPr>
            <a:t>Violencia Laboral y Docente</a:t>
          </a:r>
          <a:endParaRPr lang="es-MX" b="1" dirty="0">
            <a:latin typeface="Montserrat" panose="00000500000000000000" pitchFamily="2" charset="0"/>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CF71B6F5-16D5-4381-9A96-1835328190B6}">
      <dgm:prSet custT="1"/>
      <dgm:spPr/>
      <dgm:t>
        <a:bodyPr/>
        <a:lstStyle/>
        <a:p>
          <a:pPr algn="just"/>
          <a:r>
            <a:rPr lang="es-ES" sz="1600" dirty="0">
              <a:latin typeface="Montserrat" panose="00000500000000000000" pitchFamily="2" charset="0"/>
            </a:rPr>
            <a:t>Se ejerce por las personas que tienen un vínculo laboral, docente o análogo con la víctima, independientemente de la relación jerárquica, consistente en un acto o una omisión en abuso de poder que daña la autoestima, salud, integridad, libertad y seguridad de la víctima, e impide su desarrollo y atenta contra la igualdad.</a:t>
          </a:r>
          <a:endParaRPr lang="es-MX" sz="1600" dirty="0">
            <a:latin typeface="Montserrat" panose="00000500000000000000" pitchFamily="2" charset="0"/>
          </a:endParaRPr>
        </a:p>
      </dgm:t>
    </dgm:pt>
    <dgm:pt modelId="{1383A2DF-B74C-4481-AF20-7EF4DC4E889E}" type="sibTrans" cxnId="{EBC3166D-ED5B-44B1-B3EC-7AA8497A09FF}">
      <dgm:prSet/>
      <dgm:spPr/>
      <dgm:t>
        <a:bodyPr/>
        <a:lstStyle/>
        <a:p>
          <a:endParaRPr lang="es-MX"/>
        </a:p>
      </dgm:t>
    </dgm:pt>
    <dgm:pt modelId="{AF5C88A7-6142-4886-882A-DD110F34528D}" type="parTrans" cxnId="{EBC3166D-ED5B-44B1-B3EC-7AA8497A09FF}">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729"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3000" r="-3000"/>
          </a:stretch>
        </a:blipFill>
        <a:ln>
          <a:solidFill>
            <a:srgbClr val="002060"/>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8C56C666-FE28-4127-A672-1B9B997B9402}" type="presOf" srcId="{CF71B6F5-16D5-4381-9A96-1835328190B6}" destId="{BB5690E7-330B-49B0-95D6-9F9020024A4D}" srcOrd="0" destOrd="1" presId="urn:microsoft.com/office/officeart/2009/3/layout/SnapshotPictureList"/>
    <dgm:cxn modelId="{EBC3166D-ED5B-44B1-B3EC-7AA8497A09FF}" srcId="{8D11AA88-F35B-4233-B913-E6CCA0ED3981}" destId="{CF71B6F5-16D5-4381-9A96-1835328190B6}" srcOrd="1" destOrd="0" parTransId="{AF5C88A7-6142-4886-882A-DD110F34528D}" sibTransId="{1383A2DF-B74C-4481-AF20-7EF4DC4E889E}"/>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4" csCatId="colorful" phldr="1"/>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Son los actos individuales o colectivos que transgreden derechos fundamentales de las mujeres y propician su denigración, discriminación, marginación o exclusión en el ámbito público.</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8D11AA88-F35B-4233-B913-E6CCA0ED3981}">
      <dgm:prSet phldrT="[Texto]" custT="1"/>
      <dgm:spPr/>
      <dgm:t>
        <a:bodyPr/>
        <a:lstStyle/>
        <a:p>
          <a:r>
            <a:rPr lang="es-MX" sz="1900" b="1" kern="1200" dirty="0">
              <a:latin typeface="Montserrat" panose="00000500000000000000" pitchFamily="2" charset="0"/>
              <a:ea typeface="+mn-ea"/>
              <a:cs typeface="+mn-cs"/>
            </a:rPr>
            <a:t>Violencia en la comunidad</a:t>
          </a:r>
          <a:endParaRPr lang="es-MX" sz="1900" b="1" kern="1200" dirty="0">
            <a:latin typeface="Montserrat" panose="00000500000000000000" pitchFamily="2" charset="0"/>
          </a:endParaRPr>
        </a:p>
      </dgm:t>
    </dgm:pt>
    <dgm:pt modelId="{89F5C615-D1A4-46D9-9953-EBE59D12FE25}" type="sibTrans" cxnId="{3036D6E9-B5AE-4548-8177-12C4F4D17FBD}">
      <dgm:prSet/>
      <dgm:spPr/>
      <dgm:t>
        <a:bodyPr/>
        <a:lstStyle/>
        <a:p>
          <a:endParaRPr lang="es-MX"/>
        </a:p>
      </dgm:t>
    </dgm:pt>
    <dgm:pt modelId="{1EEB3339-59EC-4C3F-A2AD-A6C2C3F4C4A3}" type="parTrans" cxnId="{3036D6E9-B5AE-4548-8177-12C4F4D17FBD}">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X="-1554" custLinFactNeighborY="5253"/>
      <dgm:spPr/>
    </dgm:pt>
    <dgm:pt modelId="{28631DDD-090B-4671-9B3F-F018D254C652}" type="pres">
      <dgm:prSet presAssocID="{8D11AA88-F35B-4233-B913-E6CCA0ED3981}" presName="ParentText" presStyleLbl="revTx" presStyleIdx="0" presStyleCnt="2" custScaleX="112240" custLinFactNeighborX="11298" custLinFactNeighborY="41643">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ScaleY="58498" custLinFactNeighborX="-17817" custLinFactNeighborY="-2300">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X="-1617"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a:solidFill>
            <a:srgbClr val="FFC000"/>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3_1" csCatId="accent3"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In</a:t>
          </a:r>
          <a:r>
            <a:rPr lang="es-MX" sz="1900" b="1" kern="1200" dirty="0">
              <a:latin typeface="Montserrat" panose="00000500000000000000" pitchFamily="2" charset="0"/>
              <a:ea typeface="+mn-ea"/>
              <a:cs typeface="+mn-cs"/>
            </a:rPr>
            <a:t>stitucional</a:t>
          </a: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Son los actos u omisiones de las y los servidores públicos de cualquier orden de gobierno que discriminen o tengan como fin dilatar, obstaculizar o impedir el goce y ejercicio de los derechos humanos de las mujeres así como su acceso al disfrute de políticas públicas destinadas a prevenir, atender, investigar, sancionar y erradicar los diferentes tipos de violencia.</a:t>
          </a:r>
          <a:endParaRPr lang="es-MX" sz="20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971" custLinFactNeighborY="57393">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6_1" csCatId="accent6" phldr="1"/>
      <dgm:spPr/>
      <dgm:t>
        <a:bodyPr/>
        <a:lstStyle/>
        <a:p>
          <a:endParaRPr lang="es-MX"/>
        </a:p>
      </dgm:t>
    </dgm:pt>
    <dgm:pt modelId="{8D11AA88-F35B-4233-B913-E6CCA0ED3981}">
      <dgm:prSet phldrT="[Texto]"/>
      <dgm:spPr/>
      <dgm:t>
        <a:bodyPr/>
        <a:lstStyle/>
        <a:p>
          <a:r>
            <a:rPr lang="es-ES" b="1" dirty="0">
              <a:latin typeface="Montserrat" panose="00000500000000000000" pitchFamily="2" charset="0"/>
            </a:rPr>
            <a:t>Violencia Política</a:t>
          </a:r>
          <a:endParaRPr lang="es-MX" b="1" dirty="0">
            <a:latin typeface="Montserrat" panose="00000500000000000000" pitchFamily="2" charset="0"/>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MX" sz="1400" dirty="0">
              <a:latin typeface="Montserrat" panose="00000500000000000000" pitchFamily="2" charset="0"/>
            </a:rPr>
            <a:t>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a:t>
          </a: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5523"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43195" custLinFactNeighborX="-13925" custLinFactNeighborY="4645">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t="-3000" b="-3000"/>
          </a:stretch>
        </a:blipFill>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1_1" csCatId="accent1"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Digital</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_tradnl" sz="1500" dirty="0">
              <a:latin typeface="Montserrat" panose="00000500000000000000" pitchFamily="2" charset="0"/>
            </a:rPr>
            <a:t>Es toda acción dolosa realizada mediante el uso de tecnologías de la información y la comunicación, por la que se exponga, distribuya, difunda, exhiba, transmita, comercialice, oferte, intercambie o comparta imágenes, audios o videos reales o simulados de contenido íntimo sexual de una persona sin su consentimiento, sin su aprobación o sin su autorización y que le cause daño psicológico, emocional, en cualquier ámbito de su vida privada o en su imagen propia.</a:t>
          </a:r>
          <a:endParaRPr lang="es-MX" sz="15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18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3840"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5388" custLinFactNeighborY="2197">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12000" r="-12000"/>
          </a:stretch>
        </a:blipFill>
        <a:ln>
          <a:solidFill>
            <a:schemeClr val="accent1">
              <a:lumMod val="75000"/>
            </a:schemeClr>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2_1" csCatId="accent2"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Mediática</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_tradnl" sz="1600" dirty="0">
              <a:latin typeface="Montserrat" panose="00000500000000000000" pitchFamily="2" charset="0"/>
            </a:rPr>
            <a:t>Es todo acto a través de cualquier medio de comunicación, que de manera directa o indirecta promueva estereotipos sexistas, haga apología de la violencia contra las mujeres y las niñas, produzca o permita la producción y difusión de discurso de odio sexista, discriminación de género o desigualdad entre mujeres y hombres, que cause daño a las mujeres y niñas de tipo psicológico, sexual, físico, económico, patrimonial o feminicida.</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164A3CD-F54E-4ED6-8306-7277CAE50D44}">
      <dgm:prSet/>
      <dgm:spPr/>
      <dgm:t>
        <a:bodyPr/>
        <a:lstStyle/>
        <a:p>
          <a:endParaRPr lang="es-MX" sz="3600" dirty="0"/>
        </a:p>
      </dgm:t>
    </dgm:pt>
    <dgm:pt modelId="{31055061-777D-4F70-B713-59AF4E4A4D22}" type="parTrans" cxnId="{5AA2CE03-A9C2-4494-8A03-353A397F6E45}">
      <dgm:prSet/>
      <dgm:spPr/>
      <dgm:t>
        <a:bodyPr/>
        <a:lstStyle/>
        <a:p>
          <a:endParaRPr lang="es-MX"/>
        </a:p>
      </dgm:t>
    </dgm:pt>
    <dgm:pt modelId="{94DCAD19-8023-4153-9EE8-56F3E519AC9C}" type="sibTrans" cxnId="{5AA2CE03-A9C2-4494-8A03-353A397F6E45}">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5047"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2089">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8000" r="-8000"/>
          </a:stretch>
        </a:blipFill>
      </dgm:spPr>
    </dgm:pt>
  </dgm:ptLst>
  <dgm:cxnLst>
    <dgm:cxn modelId="{5AA2CE03-A9C2-4494-8A03-353A397F6E45}" srcId="{8D11AA88-F35B-4233-B913-E6CCA0ED3981}" destId="{E164A3CD-F54E-4ED6-8306-7277CAE50D44}" srcOrd="1" destOrd="0" parTransId="{31055061-777D-4F70-B713-59AF4E4A4D22}" sibTransId="{94DCAD19-8023-4153-9EE8-56F3E519AC9C}"/>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A226238F-3BE6-4C0F-A488-851CDB9D0B71}" type="presOf" srcId="{E164A3CD-F54E-4ED6-8306-7277CAE50D44}" destId="{BB5690E7-330B-49B0-95D6-9F9020024A4D}" srcOrd="0" destOrd="1"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2_1" csCatId="accent2"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Feminicida</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800" dirty="0">
              <a:latin typeface="Montserrat" panose="00000500000000000000" pitchFamily="2" charset="0"/>
            </a:rPr>
            <a:t>Es la forma extrema de violencia de género contra las mujeres, producto de la violación de sus derechos humanos, en los ámbitos público y privado, conformada por el conjunto de conductas misóginas que pueden conllevar impunidad social y del Estado y puede culminar en homicidio y otras formas de muerte violenta de mujeres.</a:t>
          </a:r>
          <a:endParaRPr lang="es-MX" sz="18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164A3CD-F54E-4ED6-8306-7277CAE50D44}">
      <dgm:prSet/>
      <dgm:spPr/>
      <dgm:t>
        <a:bodyPr/>
        <a:lstStyle/>
        <a:p>
          <a:endParaRPr lang="es-MX" sz="3600" dirty="0"/>
        </a:p>
      </dgm:t>
    </dgm:pt>
    <dgm:pt modelId="{31055061-777D-4F70-B713-59AF4E4A4D22}" type="parTrans" cxnId="{5AA2CE03-A9C2-4494-8A03-353A397F6E45}">
      <dgm:prSet/>
      <dgm:spPr/>
      <dgm:t>
        <a:bodyPr/>
        <a:lstStyle/>
        <a:p>
          <a:endParaRPr lang="es-MX"/>
        </a:p>
      </dgm:t>
    </dgm:pt>
    <dgm:pt modelId="{94DCAD19-8023-4153-9EE8-56F3E519AC9C}" type="sibTrans" cxnId="{5AA2CE03-A9C2-4494-8A03-353A397F6E45}">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a:solidFill>
          <a:srgbClr val="7030A0">
            <a:alpha val="40000"/>
          </a:srgbClr>
        </a:solidFill>
      </dgm:spPr>
    </dgm:pt>
    <dgm:pt modelId="{28631DDD-090B-4671-9B3F-F018D254C652}" type="pres">
      <dgm:prSet presAssocID="{8D11AA88-F35B-4233-B913-E6CCA0ED3981}" presName="ParentText" presStyleLbl="revTx" presStyleIdx="0" presStyleCnt="2" custLinFactNeighborX="4801"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ScaleY="72783" custLinFactNeighborX="-13692" custLinFactNeighborY="-6662">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a:solidFill>
          <a:srgbClr val="7030A0">
            <a:alpha val="40000"/>
          </a:srgbClr>
        </a:solidFill>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solidFill>
            <a:srgbClr val="7030A0"/>
          </a:solidFill>
        </a:ln>
      </dgm:spPr>
    </dgm:pt>
  </dgm:ptLst>
  <dgm:cxnLst>
    <dgm:cxn modelId="{5AA2CE03-A9C2-4494-8A03-353A397F6E45}" srcId="{8D11AA88-F35B-4233-B913-E6CCA0ED3981}" destId="{E164A3CD-F54E-4ED6-8306-7277CAE50D44}" srcOrd="1" destOrd="0" parTransId="{31055061-777D-4F70-B713-59AF4E4A4D22}" sibTransId="{94DCAD19-8023-4153-9EE8-56F3E519AC9C}"/>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A226238F-3BE6-4C0F-A488-851CDB9D0B71}" type="presOf" srcId="{E164A3CD-F54E-4ED6-8306-7277CAE50D44}" destId="{BB5690E7-330B-49B0-95D6-9F9020024A4D}" srcOrd="0" destOrd="1"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3ABA7B-65AA-4B36-93D1-352C32A9AA4C}" type="doc">
      <dgm:prSet loTypeId="urn:microsoft.com/office/officeart/2005/8/layout/radial3" loCatId="cycle" qsTypeId="urn:microsoft.com/office/officeart/2005/8/quickstyle/simple4#1" qsCatId="simple" csTypeId="urn:microsoft.com/office/officeart/2005/8/colors/colorful1" csCatId="colorful" phldr="1"/>
      <dgm:spPr/>
      <dgm:t>
        <a:bodyPr/>
        <a:lstStyle/>
        <a:p>
          <a:endParaRPr lang="es-MX"/>
        </a:p>
      </dgm:t>
    </dgm:pt>
    <dgm:pt modelId="{610FEC33-23B1-4C9E-9C47-5B6B01BA001E}">
      <dgm:prSet phldrT="[Texto]" custT="1"/>
      <dgm:spPr/>
      <dgm:t>
        <a:bodyPr/>
        <a:lstStyle/>
        <a:p>
          <a:r>
            <a:rPr lang="es-MX" sz="2000" dirty="0">
              <a:latin typeface="Montserrat" panose="00000500000000000000" pitchFamily="2" charset="0"/>
            </a:rPr>
            <a:t>Los atributos de género producen diferencias</a:t>
          </a:r>
          <a:endParaRPr lang="es-MX" sz="2000" b="1" dirty="0">
            <a:latin typeface="Montserrat" panose="00000500000000000000" pitchFamily="2" charset="0"/>
          </a:endParaRPr>
        </a:p>
      </dgm:t>
    </dgm:pt>
    <dgm:pt modelId="{4F45E513-5F1A-4A8F-9BAE-073A9720E038}" type="parTrans" cxnId="{8133CEE7-2259-4339-94CA-6EB5D178E420}">
      <dgm:prSet/>
      <dgm:spPr/>
      <dgm:t>
        <a:bodyPr/>
        <a:lstStyle/>
        <a:p>
          <a:endParaRPr lang="es-MX" sz="1800"/>
        </a:p>
      </dgm:t>
    </dgm:pt>
    <dgm:pt modelId="{5A457959-7ACF-4337-95BA-92110C63E9F1}" type="sibTrans" cxnId="{8133CEE7-2259-4339-94CA-6EB5D178E420}">
      <dgm:prSet/>
      <dgm:spPr/>
      <dgm:t>
        <a:bodyPr/>
        <a:lstStyle/>
        <a:p>
          <a:endParaRPr lang="es-MX" sz="1800"/>
        </a:p>
      </dgm:t>
    </dgm:pt>
    <dgm:pt modelId="{2C284F43-4C5A-4D6B-9DEB-63A7872B7344}">
      <dgm:prSet phldrT="[Texto]" phldr="0" custT="1"/>
      <dgm:spPr/>
      <dgm:t>
        <a:bodyPr vert="horz" wrap="square"/>
        <a:lstStyle/>
        <a:p>
          <a:pPr defTabSz="711200">
            <a:lnSpc>
              <a:spcPct val="90000"/>
            </a:lnSpc>
            <a:spcBef>
              <a:spcPct val="0"/>
            </a:spcBef>
            <a:spcAft>
              <a:spcPct val="35000"/>
            </a:spcAft>
          </a:pPr>
          <a:r>
            <a:rPr lang="es-MX" sz="1050" dirty="0">
              <a:latin typeface="Montserrat" panose="00000500000000000000" pitchFamily="2" charset="0"/>
            </a:rPr>
            <a:t>Relaciones de poder basadas en la dominación/ subordinación</a:t>
          </a:r>
          <a:endParaRPr sz="1050" dirty="0">
            <a:latin typeface="Montserrat" panose="00000500000000000000" pitchFamily="2" charset="0"/>
          </a:endParaRPr>
        </a:p>
      </dgm:t>
    </dgm:pt>
    <dgm:pt modelId="{698D258C-BBBA-4AE1-AAD7-C4324B9BD792}" type="parTrans" cxnId="{61710F34-1541-4A9A-870C-302E2616A153}">
      <dgm:prSet/>
      <dgm:spPr/>
      <dgm:t>
        <a:bodyPr/>
        <a:lstStyle/>
        <a:p>
          <a:endParaRPr lang="es-MX" sz="1800"/>
        </a:p>
      </dgm:t>
    </dgm:pt>
    <dgm:pt modelId="{4A2A02C2-B7AF-40E3-B1F6-D6B4E7816BFB}" type="sibTrans" cxnId="{61710F34-1541-4A9A-870C-302E2616A153}">
      <dgm:prSet/>
      <dgm:spPr/>
      <dgm:t>
        <a:bodyPr/>
        <a:lstStyle/>
        <a:p>
          <a:endParaRPr lang="es-MX" sz="1800"/>
        </a:p>
      </dgm:t>
    </dgm:pt>
    <dgm:pt modelId="{062DA079-6808-411D-8C02-97B6B4E5AF7C}">
      <dgm:prSet phldrT="[Texto]" phldr="0" custT="1"/>
      <dgm:spPr/>
      <dgm:t>
        <a:bodyPr vert="horz" wrap="square"/>
        <a:lstStyle/>
        <a:p>
          <a:pPr marR="0" defTabSz="914400" eaLnBrk="1" fontAlgn="auto" latinLnBrk="0" hangingPunct="1">
            <a:lnSpc>
              <a:spcPct val="100000"/>
            </a:lnSpc>
            <a:spcBef>
              <a:spcPts val="0"/>
            </a:spcBef>
            <a:spcAft>
              <a:spcPts val="0"/>
            </a:spcAft>
            <a:buClrTx/>
            <a:buSzTx/>
            <a:buFontTx/>
          </a:pPr>
          <a:endParaRPr lang="es-MX" sz="1200" b="0" i="0" dirty="0">
            <a:latin typeface="Montserrat" panose="00000500000000000000" pitchFamily="2" charset="0"/>
          </a:endParaRPr>
        </a:p>
        <a:p>
          <a:pPr marR="0" defTabSz="914400" eaLnBrk="1" fontAlgn="auto" latinLnBrk="0" hangingPunct="1">
            <a:lnSpc>
              <a:spcPct val="100000"/>
            </a:lnSpc>
            <a:spcBef>
              <a:spcPts val="0"/>
            </a:spcBef>
            <a:spcAft>
              <a:spcPts val="0"/>
            </a:spcAft>
            <a:buClrTx/>
            <a:buSzTx/>
            <a:buFontTx/>
          </a:pPr>
          <a:r>
            <a:rPr lang="es-MX" sz="1200" b="0" i="0" dirty="0">
              <a:latin typeface="Montserrat" panose="00000500000000000000" pitchFamily="2" charset="0"/>
            </a:rPr>
            <a:t>Colocan a hombres y mujeres en posiciones asimétricas</a:t>
          </a:r>
        </a:p>
        <a:p>
          <a:pPr>
            <a:lnSpc>
              <a:spcPct val="100000"/>
            </a:lnSpc>
            <a:spcBef>
              <a:spcPct val="0"/>
            </a:spcBef>
            <a:spcAft>
              <a:spcPct val="35000"/>
            </a:spcAft>
          </a:pPr>
          <a:endParaRPr lang="es-MX" sz="800" b="0" i="0" dirty="0">
            <a:latin typeface="Montserrat" panose="00000500000000000000" pitchFamily="2" charset="0"/>
          </a:endParaRPr>
        </a:p>
      </dgm:t>
    </dgm:pt>
    <dgm:pt modelId="{EABB18BE-2478-465A-9889-091B18DA33D4}" type="parTrans" cxnId="{F22D720A-CE53-43A8-8CE0-AB392AF8D29F}">
      <dgm:prSet/>
      <dgm:spPr/>
      <dgm:t>
        <a:bodyPr/>
        <a:lstStyle/>
        <a:p>
          <a:endParaRPr lang="es-MX" sz="1800"/>
        </a:p>
      </dgm:t>
    </dgm:pt>
    <dgm:pt modelId="{3AE22DA2-F823-401E-ABAA-5CF941657AD8}" type="sibTrans" cxnId="{F22D720A-CE53-43A8-8CE0-AB392AF8D29F}">
      <dgm:prSet/>
      <dgm:spPr/>
      <dgm:t>
        <a:bodyPr/>
        <a:lstStyle/>
        <a:p>
          <a:endParaRPr lang="es-MX" sz="1800"/>
        </a:p>
      </dgm:t>
    </dgm:pt>
    <dgm:pt modelId="{D110DE9D-8222-460B-B24D-904DDF8ED433}">
      <dgm:prSet phldrT="[Texto]" phldr="0" custT="1"/>
      <dgm:spPr/>
      <dgm:t>
        <a:bodyPr vert="horz" wrap="square"/>
        <a:lstStyle/>
        <a:p>
          <a:pPr marR="0" eaLnBrk="1" fontAlgn="auto" latinLnBrk="0" hangingPunct="1">
            <a:lnSpc>
              <a:spcPct val="100000"/>
            </a:lnSpc>
            <a:spcBef>
              <a:spcPct val="0"/>
            </a:spcBef>
            <a:spcAft>
              <a:spcPct val="35000"/>
            </a:spcAft>
            <a:buClrTx/>
            <a:buSzTx/>
            <a:buFontTx/>
          </a:pPr>
          <a:r>
            <a:rPr lang="es-MX" sz="1200" b="0" i="0" dirty="0">
              <a:latin typeface="Montserrat" panose="00000500000000000000" pitchFamily="2" charset="0"/>
              <a:cs typeface="Calibri" panose="020F0502020204030204" pitchFamily="34" charset="0"/>
            </a:rPr>
            <a:t>Desigualdad entre mujeres y hombres </a:t>
          </a:r>
        </a:p>
      </dgm:t>
    </dgm:pt>
    <dgm:pt modelId="{234716EC-A234-4358-8C04-3920F1CD4D2E}" type="parTrans" cxnId="{797DAA6A-7D5F-4C14-B89D-A43757A860DB}">
      <dgm:prSet/>
      <dgm:spPr/>
      <dgm:t>
        <a:bodyPr/>
        <a:lstStyle/>
        <a:p>
          <a:endParaRPr lang="es-MX" sz="1800"/>
        </a:p>
      </dgm:t>
    </dgm:pt>
    <dgm:pt modelId="{19D49358-4D52-4914-919F-A2B0D88973DB}" type="sibTrans" cxnId="{797DAA6A-7D5F-4C14-B89D-A43757A860DB}">
      <dgm:prSet/>
      <dgm:spPr/>
      <dgm:t>
        <a:bodyPr/>
        <a:lstStyle/>
        <a:p>
          <a:endParaRPr lang="es-MX" sz="1800"/>
        </a:p>
      </dgm:t>
    </dgm:pt>
    <dgm:pt modelId="{0E1BFA05-04B0-45E5-AB39-36C5F56BC3BE}" type="pres">
      <dgm:prSet presAssocID="{B13ABA7B-65AA-4B36-93D1-352C32A9AA4C}" presName="composite" presStyleCnt="0">
        <dgm:presLayoutVars>
          <dgm:chMax val="1"/>
          <dgm:dir/>
          <dgm:resizeHandles val="exact"/>
        </dgm:presLayoutVars>
      </dgm:prSet>
      <dgm:spPr/>
    </dgm:pt>
    <dgm:pt modelId="{B69B0502-5882-4974-9697-9E7ECE38AAF9}" type="pres">
      <dgm:prSet presAssocID="{B13ABA7B-65AA-4B36-93D1-352C32A9AA4C}" presName="radial" presStyleCnt="0">
        <dgm:presLayoutVars>
          <dgm:animLvl val="ctr"/>
        </dgm:presLayoutVars>
      </dgm:prSet>
      <dgm:spPr/>
    </dgm:pt>
    <dgm:pt modelId="{4D5C5468-EDFC-4CD8-A382-8D4E75A29C39}" type="pres">
      <dgm:prSet presAssocID="{610FEC33-23B1-4C9E-9C47-5B6B01BA001E}" presName="centerShape" presStyleLbl="vennNode1" presStyleIdx="0" presStyleCnt="4" custLinFactNeighborX="8701" custLinFactNeighborY="3547"/>
      <dgm:spPr/>
    </dgm:pt>
    <dgm:pt modelId="{348EABD0-CC6C-4361-BEC9-F1F701C06067}" type="pres">
      <dgm:prSet presAssocID="{2C284F43-4C5A-4D6B-9DEB-63A7872B7344}" presName="node" presStyleLbl="vennNode1" presStyleIdx="1" presStyleCnt="4" custScaleX="164767" custRadScaleRad="149125" custRadScaleInc="86839">
        <dgm:presLayoutVars>
          <dgm:bulletEnabled val="1"/>
        </dgm:presLayoutVars>
      </dgm:prSet>
      <dgm:spPr/>
    </dgm:pt>
    <dgm:pt modelId="{808DAFAC-4FAA-4B50-90E8-C919AF5C30E4}" type="pres">
      <dgm:prSet presAssocID="{062DA079-6808-411D-8C02-97B6B4E5AF7C}" presName="node" presStyleLbl="vennNode1" presStyleIdx="2" presStyleCnt="4" custScaleX="139219" custScaleY="104372" custRadScaleRad="127048" custRadScaleInc="-56867">
        <dgm:presLayoutVars>
          <dgm:bulletEnabled val="1"/>
        </dgm:presLayoutVars>
      </dgm:prSet>
      <dgm:spPr/>
    </dgm:pt>
    <dgm:pt modelId="{45A22A65-D0FC-45DC-BDA4-32C6238FE915}" type="pres">
      <dgm:prSet presAssocID="{D110DE9D-8222-460B-B24D-904DDF8ED433}" presName="node" presStyleLbl="vennNode1" presStyleIdx="3" presStyleCnt="4" custScaleX="164557" custScaleY="101344" custRadScaleRad="101487" custRadScaleInc="39366">
        <dgm:presLayoutVars>
          <dgm:bulletEnabled val="1"/>
        </dgm:presLayoutVars>
      </dgm:prSet>
      <dgm:spPr/>
    </dgm:pt>
  </dgm:ptLst>
  <dgm:cxnLst>
    <dgm:cxn modelId="{F22D720A-CE53-43A8-8CE0-AB392AF8D29F}" srcId="{610FEC33-23B1-4C9E-9C47-5B6B01BA001E}" destId="{062DA079-6808-411D-8C02-97B6B4E5AF7C}" srcOrd="1" destOrd="0" parTransId="{EABB18BE-2478-465A-9889-091B18DA33D4}" sibTransId="{3AE22DA2-F823-401E-ABAA-5CF941657AD8}"/>
    <dgm:cxn modelId="{F23D4E11-D54A-401C-8D34-578EB70AB79B}" type="presOf" srcId="{D110DE9D-8222-460B-B24D-904DDF8ED433}" destId="{45A22A65-D0FC-45DC-BDA4-32C6238FE915}" srcOrd="0" destOrd="0" presId="urn:microsoft.com/office/officeart/2005/8/layout/radial3"/>
    <dgm:cxn modelId="{FBFF0418-B3BE-4FC0-9739-CA2FD72FBBDF}" type="presOf" srcId="{2C284F43-4C5A-4D6B-9DEB-63A7872B7344}" destId="{348EABD0-CC6C-4361-BEC9-F1F701C06067}" srcOrd="0" destOrd="0" presId="urn:microsoft.com/office/officeart/2005/8/layout/radial3"/>
    <dgm:cxn modelId="{61710F34-1541-4A9A-870C-302E2616A153}" srcId="{610FEC33-23B1-4C9E-9C47-5B6B01BA001E}" destId="{2C284F43-4C5A-4D6B-9DEB-63A7872B7344}" srcOrd="0" destOrd="0" parTransId="{698D258C-BBBA-4AE1-AAD7-C4324B9BD792}" sibTransId="{4A2A02C2-B7AF-40E3-B1F6-D6B4E7816BFB}"/>
    <dgm:cxn modelId="{9061C863-6AB4-4FEB-989F-9FA244B32F0B}" type="presOf" srcId="{062DA079-6808-411D-8C02-97B6B4E5AF7C}" destId="{808DAFAC-4FAA-4B50-90E8-C919AF5C30E4}" srcOrd="0" destOrd="0" presId="urn:microsoft.com/office/officeart/2005/8/layout/radial3"/>
    <dgm:cxn modelId="{797DAA6A-7D5F-4C14-B89D-A43757A860DB}" srcId="{610FEC33-23B1-4C9E-9C47-5B6B01BA001E}" destId="{D110DE9D-8222-460B-B24D-904DDF8ED433}" srcOrd="2" destOrd="0" parTransId="{234716EC-A234-4358-8C04-3920F1CD4D2E}" sibTransId="{19D49358-4D52-4914-919F-A2B0D88973DB}"/>
    <dgm:cxn modelId="{95AE4D54-0B3E-4E0A-B11B-0B3750C603A8}" type="presOf" srcId="{610FEC33-23B1-4C9E-9C47-5B6B01BA001E}" destId="{4D5C5468-EDFC-4CD8-A382-8D4E75A29C39}" srcOrd="0" destOrd="0" presId="urn:microsoft.com/office/officeart/2005/8/layout/radial3"/>
    <dgm:cxn modelId="{12DA11E3-E323-40B6-8B2C-261E183E6A50}" type="presOf" srcId="{B13ABA7B-65AA-4B36-93D1-352C32A9AA4C}" destId="{0E1BFA05-04B0-45E5-AB39-36C5F56BC3BE}" srcOrd="0" destOrd="0" presId="urn:microsoft.com/office/officeart/2005/8/layout/radial3"/>
    <dgm:cxn modelId="{8133CEE7-2259-4339-94CA-6EB5D178E420}" srcId="{B13ABA7B-65AA-4B36-93D1-352C32A9AA4C}" destId="{610FEC33-23B1-4C9E-9C47-5B6B01BA001E}" srcOrd="0" destOrd="0" parTransId="{4F45E513-5F1A-4A8F-9BAE-073A9720E038}" sibTransId="{5A457959-7ACF-4337-95BA-92110C63E9F1}"/>
    <dgm:cxn modelId="{5BBE7491-757C-4D57-AA79-5AB9BECFE86D}" type="presParOf" srcId="{0E1BFA05-04B0-45E5-AB39-36C5F56BC3BE}" destId="{B69B0502-5882-4974-9697-9E7ECE38AAF9}" srcOrd="0" destOrd="0" presId="urn:microsoft.com/office/officeart/2005/8/layout/radial3"/>
    <dgm:cxn modelId="{FA4253DF-767E-4422-937A-F65FEFDEB39D}" type="presParOf" srcId="{B69B0502-5882-4974-9697-9E7ECE38AAF9}" destId="{4D5C5468-EDFC-4CD8-A382-8D4E75A29C39}" srcOrd="0" destOrd="0" presId="urn:microsoft.com/office/officeart/2005/8/layout/radial3"/>
    <dgm:cxn modelId="{F9A71D06-4DC5-4BF0-8FDB-F3E23D9617F1}" type="presParOf" srcId="{B69B0502-5882-4974-9697-9E7ECE38AAF9}" destId="{348EABD0-CC6C-4361-BEC9-F1F701C06067}" srcOrd="1" destOrd="0" presId="urn:microsoft.com/office/officeart/2005/8/layout/radial3"/>
    <dgm:cxn modelId="{B45A7550-CCD5-401E-8214-24AF44B04446}" type="presParOf" srcId="{B69B0502-5882-4974-9697-9E7ECE38AAF9}" destId="{808DAFAC-4FAA-4B50-90E8-C919AF5C30E4}" srcOrd="2" destOrd="0" presId="urn:microsoft.com/office/officeart/2005/8/layout/radial3"/>
    <dgm:cxn modelId="{127D8493-AB83-4F5C-847C-AD0EBD085FC7}" type="presParOf" srcId="{B69B0502-5882-4974-9697-9E7ECE38AAF9}" destId="{45A22A65-D0FC-45DC-BDA4-32C6238FE915}"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rgbClr val="6E152E"/>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96698" y="3455167"/>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MX" sz="1900" b="1" kern="1200" dirty="0">
              <a:latin typeface="Montserrat" panose="00000500000000000000" pitchFamily="2" charset="0"/>
            </a:rPr>
            <a:t>Violencia Familiar</a:t>
          </a:r>
        </a:p>
      </dsp:txBody>
      <dsp:txXfrm>
        <a:off x="496698" y="3455167"/>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Es el acto abusivo de poder u omisión intencional, dirigido a dominar, someter, controlar, o agredir de manera física, verbal, psicológica, patrimonial, económica y sexual a las mujeres, dentro o fuera del domicilio familiar, cuyo Agresor tenga o haya tenido relación de parentesco por consanguinidad o afinidad, de matrimonio, concubinato o mantengan o hayan mantenido una relación de hecho.</a:t>
          </a:r>
          <a:endParaRPr lang="es-MX" sz="1600" kern="1200" dirty="0">
            <a:latin typeface="Montserrat" panose="00000500000000000000" pitchFamily="2" charset="0"/>
          </a:endParaRPr>
        </a:p>
      </dsp:txBody>
      <dsp:txXfrm>
        <a:off x="4500734" y="483252"/>
        <a:ext cx="3078537" cy="3578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3000" r="-3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07971"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Laboral y Docente</a:t>
          </a:r>
          <a:endParaRPr lang="es-MX" sz="1900" b="1" kern="1200" dirty="0">
            <a:latin typeface="Montserrat" panose="00000500000000000000" pitchFamily="2" charset="0"/>
          </a:endParaRPr>
        </a:p>
      </dsp:txBody>
      <dsp:txXfrm>
        <a:off x="507971" y="3388261"/>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endParaRPr lang="es-MX" sz="1600" kern="1200" dirty="0">
            <a:latin typeface="Montserrat" panose="00000500000000000000" pitchFamily="2" charset="0"/>
          </a:endParaRPr>
        </a:p>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Se ejerce por las personas que tienen un vínculo laboral, docente o análogo con la víctima, independientemente de la relación jerárquica, consistente en un acto o una omisión en abuso de poder que daña la autoestima, salud, integridad, libertad y seguridad de la víctima, e impide su desarrollo y atenta contra la igualdad.</a:t>
          </a:r>
          <a:endParaRPr lang="es-MX" sz="16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483252"/>
        <a:ext cx="3078537" cy="3578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926316" y="425901"/>
          <a:ext cx="206190" cy="324413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900467" y="1043752"/>
          <a:ext cx="3351249" cy="2384786"/>
        </a:xfrm>
        <a:prstGeom prst="frame">
          <a:avLst>
            <a:gd name="adj1" fmla="val 5450"/>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74522" y="582193"/>
          <a:ext cx="3222396" cy="22557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74565" y="3394394"/>
          <a:ext cx="5212045" cy="42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MX" sz="1900" b="1" kern="1200" dirty="0">
              <a:latin typeface="Montserrat" panose="00000500000000000000" pitchFamily="2" charset="0"/>
              <a:ea typeface="+mn-ea"/>
              <a:cs typeface="+mn-cs"/>
            </a:rPr>
            <a:t>Violencia en la comunidad</a:t>
          </a:r>
          <a:endParaRPr lang="es-MX" sz="1900" b="1" kern="1200" dirty="0">
            <a:latin typeface="Montserrat" panose="00000500000000000000" pitchFamily="2" charset="0"/>
          </a:endParaRPr>
        </a:p>
      </dsp:txBody>
      <dsp:txXfrm>
        <a:off x="574565" y="3394394"/>
        <a:ext cx="5212045" cy="425218"/>
      </dsp:txXfrm>
    </dsp:sp>
    <dsp:sp modelId="{BB5690E7-330B-49B0-95D6-9F9020024A4D}">
      <dsp:nvSpPr>
        <dsp:cNvPr id="0" name=""/>
        <dsp:cNvSpPr/>
      </dsp:nvSpPr>
      <dsp:spPr>
        <a:xfrm>
          <a:off x="4576189" y="917800"/>
          <a:ext cx="3081546" cy="209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Son los actos individuales o colectivos que transgreden derechos fundamentales de las mujeres y propician su denigración, discriminación, marginación o exclusión en el ámbito público.</a:t>
          </a:r>
          <a:endParaRPr lang="es-MX" sz="16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76189" y="917800"/>
        <a:ext cx="3081546" cy="2095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19197" y="3444016"/>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In</a:t>
          </a:r>
          <a:r>
            <a:rPr lang="es-MX" sz="1900" b="1" kern="1200" dirty="0">
              <a:latin typeface="Montserrat" panose="00000500000000000000" pitchFamily="2" charset="0"/>
              <a:ea typeface="+mn-ea"/>
              <a:cs typeface="+mn-cs"/>
            </a:rPr>
            <a:t>stitucional</a:t>
          </a:r>
        </a:p>
      </dsp:txBody>
      <dsp:txXfrm>
        <a:off x="519197" y="3444016"/>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Son los actos u omisiones de las y los servidores públicos de cualquier orden de gobierno que discriminen o tengan como fin dilatar, obstaculizar o impedir el goce y ejercicio de los derechos humanos de las mujeres así como su acceso al disfrute de políticas públicas destinadas a prevenir, atender, investigar, sancionar y erradicar los diferentes tipos de violencia.</a:t>
          </a:r>
          <a:endParaRPr lang="es-MX" sz="20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483252"/>
        <a:ext cx="3078537" cy="3578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773037" y="411515"/>
          <a:ext cx="205989" cy="3240968"/>
        </a:xfrm>
        <a:prstGeom prst="rect">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793672" y="1028763"/>
          <a:ext cx="3347976" cy="2382457"/>
        </a:xfrm>
        <a:prstGeom prst="frame">
          <a:avLst>
            <a:gd name="adj1" fmla="val 5450"/>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567988" y="567655"/>
          <a:ext cx="3219249" cy="2253596"/>
        </a:xfrm>
        <a:prstGeom prst="rect">
          <a:avLst/>
        </a:prstGeom>
        <a:blipFill>
          <a:blip xmlns:r="http://schemas.openxmlformats.org/officeDocument/2006/relationships" r:embed="rId1"/>
          <a:srcRect/>
          <a:stretch>
            <a:fillRect t="-3000" b="-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05940"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Política</a:t>
          </a:r>
          <a:endParaRPr lang="es-MX" sz="1900" b="1" kern="1200" dirty="0">
            <a:latin typeface="Montserrat" panose="00000500000000000000" pitchFamily="2" charset="0"/>
          </a:endParaRPr>
        </a:p>
      </dsp:txBody>
      <dsp:txXfrm>
        <a:off x="405940" y="3388261"/>
        <a:ext cx="4639126" cy="424803"/>
      </dsp:txXfrm>
    </dsp:sp>
    <dsp:sp modelId="{BB5690E7-330B-49B0-95D6-9F9020024A4D}">
      <dsp:nvSpPr>
        <dsp:cNvPr id="0" name=""/>
        <dsp:cNvSpPr/>
      </dsp:nvSpPr>
      <dsp:spPr>
        <a:xfrm>
          <a:off x="4370200" y="408849"/>
          <a:ext cx="3292413"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90000"/>
            </a:lnSpc>
            <a:spcBef>
              <a:spcPct val="0"/>
            </a:spcBef>
            <a:spcAft>
              <a:spcPct val="35000"/>
            </a:spcAft>
            <a:buNone/>
          </a:pPr>
          <a:r>
            <a:rPr lang="es-MX" sz="1400" kern="1200" dirty="0">
              <a:latin typeface="Montserrat" panose="00000500000000000000" pitchFamily="2" charset="0"/>
            </a:rPr>
            <a:t>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a:t>
          </a: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370200" y="408849"/>
        <a:ext cx="3292413" cy="3578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12000" r="-12000"/>
          </a:stretch>
        </a:blip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373946"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Digital</a:t>
          </a:r>
          <a:endParaRPr lang="es-MX" sz="1900" b="1" kern="1200" dirty="0">
            <a:latin typeface="Montserrat" panose="00000500000000000000" pitchFamily="2" charset="0"/>
            <a:ea typeface="+mn-ea"/>
            <a:cs typeface="+mn-cs"/>
          </a:endParaRPr>
        </a:p>
      </dsp:txBody>
      <dsp:txXfrm>
        <a:off x="373946" y="3388261"/>
        <a:ext cx="4639126" cy="424803"/>
      </dsp:txXfrm>
    </dsp:sp>
    <dsp:sp modelId="{BB5690E7-330B-49B0-95D6-9F9020024A4D}">
      <dsp:nvSpPr>
        <dsp:cNvPr id="0" name=""/>
        <dsp:cNvSpPr/>
      </dsp:nvSpPr>
      <dsp:spPr>
        <a:xfrm>
          <a:off x="4489583" y="321241"/>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66750">
            <a:lnSpc>
              <a:spcPct val="90000"/>
            </a:lnSpc>
            <a:spcBef>
              <a:spcPct val="0"/>
            </a:spcBef>
            <a:spcAft>
              <a:spcPct val="35000"/>
            </a:spcAft>
            <a:buNone/>
          </a:pPr>
          <a:r>
            <a:rPr lang="es-ES_tradnl" sz="1500" kern="1200" dirty="0">
              <a:latin typeface="Montserrat" panose="00000500000000000000" pitchFamily="2" charset="0"/>
            </a:rPr>
            <a:t>Es toda acción dolosa realizada mediante el uso de tecnologías de la información y la comunicación, por la que se exponga, distribuya, difunda, exhiba, transmita, comercialice, oferte, intercambie o comparta imágenes, audios o videos reales o simulados de contenido íntimo sexual de una persona sin su consentimiento, sin su aprobación o sin su autorización y que le cause daño psicológico, emocional, en cualquier ámbito de su vida privada o en su imagen propia.</a:t>
          </a:r>
          <a:endParaRPr lang="es-MX" sz="1500" kern="1200" dirty="0">
            <a:latin typeface="Montserrat" panose="00000500000000000000" pitchFamily="2" charset="0"/>
          </a:endParaRPr>
        </a:p>
        <a:p>
          <a:pPr marL="0" lvl="0" indent="0" algn="just" defTabSz="800100">
            <a:lnSpc>
              <a:spcPct val="90000"/>
            </a:lnSpc>
            <a:spcBef>
              <a:spcPct val="0"/>
            </a:spcBef>
            <a:spcAft>
              <a:spcPct val="35000"/>
            </a:spcAft>
            <a:buNone/>
          </a:pPr>
          <a:endParaRPr lang="es-MX" sz="1800" kern="1200" dirty="0">
            <a:latin typeface="Montserrat" panose="00000500000000000000" pitchFamily="2" charset="0"/>
          </a:endParaRPr>
        </a:p>
      </dsp:txBody>
      <dsp:txXfrm>
        <a:off x="4489583" y="321241"/>
        <a:ext cx="3078537" cy="35787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8000" r="-8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29941"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Mediática</a:t>
          </a:r>
          <a:endParaRPr lang="es-MX" sz="1900" b="1" kern="1200" dirty="0">
            <a:latin typeface="Montserrat" panose="00000500000000000000" pitchFamily="2" charset="0"/>
            <a:ea typeface="+mn-ea"/>
            <a:cs typeface="+mn-cs"/>
          </a:endParaRPr>
        </a:p>
      </dsp:txBody>
      <dsp:txXfrm>
        <a:off x="429941" y="3388261"/>
        <a:ext cx="4639126" cy="424803"/>
      </dsp:txXfrm>
    </dsp:sp>
    <dsp:sp modelId="{BB5690E7-330B-49B0-95D6-9F9020024A4D}">
      <dsp:nvSpPr>
        <dsp:cNvPr id="0" name=""/>
        <dsp:cNvSpPr/>
      </dsp:nvSpPr>
      <dsp:spPr>
        <a:xfrm>
          <a:off x="4500734" y="317376"/>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_tradnl" sz="1600" kern="1200" dirty="0">
              <a:latin typeface="Montserrat" panose="00000500000000000000" pitchFamily="2" charset="0"/>
            </a:rPr>
            <a:t>Es todo acto a través de cualquier medio de comunicación, que de manera directa o indirecta promueva estereotipos sexistas, haga apología de la violencia contra las mujeres y las niñas, produzca o permita la producción y difusión de discurso de odio sexista, discriminación de género o desigualdad entre mujeres y hombres, que cause daño a las mujeres y niñas de tipo psicológico, sexual, físico, económico, patrimonial o feminicida.</a:t>
          </a:r>
          <a:endParaRPr lang="es-MX" sz="1600" kern="1200" dirty="0">
            <a:latin typeface="Montserrat" panose="00000500000000000000" pitchFamily="2" charset="0"/>
          </a:endParaRPr>
        </a:p>
        <a:p>
          <a:pPr marL="0" lvl="0" indent="0" algn="l" defTabSz="1600200">
            <a:lnSpc>
              <a:spcPct val="90000"/>
            </a:lnSpc>
            <a:spcBef>
              <a:spcPct val="0"/>
            </a:spcBef>
            <a:spcAft>
              <a:spcPct val="35000"/>
            </a:spcAft>
            <a:buNone/>
          </a:pPr>
          <a:endParaRPr lang="es-MX" sz="3600" kern="1200" dirty="0"/>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317376"/>
        <a:ext cx="3078537" cy="35787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27470"/>
          <a:ext cx="205989" cy="3240968"/>
        </a:xfrm>
        <a:prstGeom prst="rect">
          <a:avLst/>
        </a:prstGeom>
        <a:solidFill>
          <a:srgbClr val="7030A0">
            <a:alpha val="40000"/>
          </a:srgb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44718"/>
          <a:ext cx="3347976" cy="2382457"/>
        </a:xfrm>
        <a:prstGeom prst="frame">
          <a:avLst>
            <a:gd name="adj1" fmla="val 5450"/>
          </a:avLst>
        </a:prstGeom>
        <a:solidFill>
          <a:srgbClr val="7030A0">
            <a:alpha val="40000"/>
          </a:srgb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83609"/>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18528" y="3404215"/>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Feminicida</a:t>
          </a:r>
          <a:endParaRPr lang="es-MX" sz="1900" b="1" kern="1200" dirty="0">
            <a:latin typeface="Montserrat" panose="00000500000000000000" pitchFamily="2" charset="0"/>
            <a:ea typeface="+mn-ea"/>
            <a:cs typeface="+mn-cs"/>
          </a:endParaRPr>
        </a:p>
      </dsp:txBody>
      <dsp:txXfrm>
        <a:off x="418528" y="3404215"/>
        <a:ext cx="4639126" cy="424803"/>
      </dsp:txXfrm>
    </dsp:sp>
    <dsp:sp modelId="{BB5690E7-330B-49B0-95D6-9F9020024A4D}">
      <dsp:nvSpPr>
        <dsp:cNvPr id="0" name=""/>
        <dsp:cNvSpPr/>
      </dsp:nvSpPr>
      <dsp:spPr>
        <a:xfrm>
          <a:off x="4528578" y="507169"/>
          <a:ext cx="3078537" cy="260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00100">
            <a:lnSpc>
              <a:spcPct val="90000"/>
            </a:lnSpc>
            <a:spcBef>
              <a:spcPct val="0"/>
            </a:spcBef>
            <a:spcAft>
              <a:spcPct val="35000"/>
            </a:spcAft>
            <a:buNone/>
          </a:pPr>
          <a:r>
            <a:rPr lang="es-ES" sz="1800" kern="1200" dirty="0">
              <a:latin typeface="Montserrat" panose="00000500000000000000" pitchFamily="2" charset="0"/>
            </a:rPr>
            <a:t>Es la forma extrema de violencia de género contra las mujeres, producto de la violación de sus derechos humanos, en los ámbitos público y privado, conformada por el conjunto de conductas misóginas que pueden conllevar impunidad social y del Estado y puede culminar en homicidio y otras formas de muerte violenta de mujeres.</a:t>
          </a:r>
          <a:endParaRPr lang="es-MX" sz="1800" kern="1200" dirty="0">
            <a:latin typeface="Montserrat" panose="00000500000000000000" pitchFamily="2" charset="0"/>
          </a:endParaRPr>
        </a:p>
        <a:p>
          <a:pPr marL="0" lvl="0" indent="0" algn="l" defTabSz="1600200">
            <a:lnSpc>
              <a:spcPct val="90000"/>
            </a:lnSpc>
            <a:spcBef>
              <a:spcPct val="0"/>
            </a:spcBef>
            <a:spcAft>
              <a:spcPct val="35000"/>
            </a:spcAft>
            <a:buNone/>
          </a:pPr>
          <a:endParaRPr lang="es-MX" sz="3600" kern="1200" dirty="0"/>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28578" y="507169"/>
        <a:ext cx="3078537" cy="2604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C5468-EDFC-4CD8-A382-8D4E75A29C39}">
      <dsp:nvSpPr>
        <dsp:cNvPr id="0" name=""/>
        <dsp:cNvSpPr/>
      </dsp:nvSpPr>
      <dsp:spPr>
        <a:xfrm>
          <a:off x="3266230" y="1194568"/>
          <a:ext cx="2309117" cy="230911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Montserrat" panose="00000500000000000000" pitchFamily="2" charset="0"/>
            </a:rPr>
            <a:t>Los atributos de género producen diferencias</a:t>
          </a:r>
          <a:endParaRPr lang="es-MX" sz="2000" b="1" kern="1200" dirty="0">
            <a:latin typeface="Montserrat" panose="00000500000000000000" pitchFamily="2" charset="0"/>
          </a:endParaRPr>
        </a:p>
      </dsp:txBody>
      <dsp:txXfrm>
        <a:off x="3604392" y="1532730"/>
        <a:ext cx="1632793" cy="1632793"/>
      </dsp:txXfrm>
    </dsp:sp>
    <dsp:sp modelId="{348EABD0-CC6C-4361-BEC9-F1F701C06067}">
      <dsp:nvSpPr>
        <dsp:cNvPr id="0" name=""/>
        <dsp:cNvSpPr/>
      </dsp:nvSpPr>
      <dsp:spPr>
        <a:xfrm>
          <a:off x="5379977" y="2215095"/>
          <a:ext cx="1902332" cy="1154558"/>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s-MX" sz="1050" kern="1200" dirty="0">
              <a:latin typeface="Montserrat" panose="00000500000000000000" pitchFamily="2" charset="0"/>
            </a:rPr>
            <a:t>Relaciones de poder basadas en la dominación/ subordinación</a:t>
          </a:r>
          <a:endParaRPr sz="1050" kern="1200" dirty="0">
            <a:latin typeface="Montserrat" panose="00000500000000000000" pitchFamily="2" charset="0"/>
          </a:endParaRPr>
        </a:p>
      </dsp:txBody>
      <dsp:txXfrm>
        <a:off x="5658567" y="2384176"/>
        <a:ext cx="1345152" cy="816396"/>
      </dsp:txXfrm>
    </dsp:sp>
    <dsp:sp modelId="{808DAFAC-4FAA-4B50-90E8-C919AF5C30E4}">
      <dsp:nvSpPr>
        <dsp:cNvPr id="0" name=""/>
        <dsp:cNvSpPr/>
      </dsp:nvSpPr>
      <dsp:spPr>
        <a:xfrm>
          <a:off x="4854761" y="458661"/>
          <a:ext cx="1607365" cy="1205036"/>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endParaRPr lang="es-MX" sz="1200" b="0" i="0" kern="1200" dirty="0">
            <a:latin typeface="Montserrat" panose="00000500000000000000" pitchFamily="2" charset="0"/>
          </a:endParaRPr>
        </a:p>
        <a:p>
          <a:pPr marL="0" marR="0" lvl="0" indent="0" algn="ctr" defTabSz="914400" eaLnBrk="1" fontAlgn="auto" latinLnBrk="0" hangingPunct="1">
            <a:lnSpc>
              <a:spcPct val="100000"/>
            </a:lnSpc>
            <a:spcBef>
              <a:spcPct val="0"/>
            </a:spcBef>
            <a:spcAft>
              <a:spcPts val="0"/>
            </a:spcAft>
            <a:buClrTx/>
            <a:buSzTx/>
            <a:buFontTx/>
            <a:buNone/>
          </a:pPr>
          <a:r>
            <a:rPr lang="es-MX" sz="1200" b="0" i="0" kern="1200" dirty="0">
              <a:latin typeface="Montserrat" panose="00000500000000000000" pitchFamily="2" charset="0"/>
            </a:rPr>
            <a:t>Colocan a hombres y mujeres en posiciones asimétricas</a:t>
          </a:r>
        </a:p>
        <a:p>
          <a:pPr marL="0" lvl="0" indent="0" algn="ctr">
            <a:lnSpc>
              <a:spcPct val="100000"/>
            </a:lnSpc>
            <a:spcBef>
              <a:spcPct val="0"/>
            </a:spcBef>
            <a:spcAft>
              <a:spcPct val="35000"/>
            </a:spcAft>
            <a:buNone/>
          </a:pPr>
          <a:endParaRPr lang="es-MX" sz="800" b="0" i="0" kern="1200" dirty="0">
            <a:latin typeface="Montserrat" panose="00000500000000000000" pitchFamily="2" charset="0"/>
          </a:endParaRPr>
        </a:p>
      </dsp:txBody>
      <dsp:txXfrm>
        <a:off x="5090154" y="635134"/>
        <a:ext cx="1136579" cy="852090"/>
      </dsp:txXfrm>
    </dsp:sp>
    <dsp:sp modelId="{45A22A65-D0FC-45DC-BDA4-32C6238FE915}">
      <dsp:nvSpPr>
        <dsp:cNvPr id="0" name=""/>
        <dsp:cNvSpPr/>
      </dsp:nvSpPr>
      <dsp:spPr>
        <a:xfrm>
          <a:off x="1753263" y="1205673"/>
          <a:ext cx="1899907" cy="1170076"/>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marR="0" lvl="0" indent="0" algn="ctr" defTabSz="533400" eaLnBrk="1" fontAlgn="auto" latinLnBrk="0" hangingPunct="1">
            <a:lnSpc>
              <a:spcPct val="100000"/>
            </a:lnSpc>
            <a:spcBef>
              <a:spcPct val="0"/>
            </a:spcBef>
            <a:spcAft>
              <a:spcPct val="35000"/>
            </a:spcAft>
            <a:buClrTx/>
            <a:buSzTx/>
            <a:buFontTx/>
            <a:buNone/>
          </a:pPr>
          <a:r>
            <a:rPr lang="es-MX" sz="1200" b="0" i="0" kern="1200" dirty="0">
              <a:latin typeface="Montserrat" panose="00000500000000000000" pitchFamily="2" charset="0"/>
              <a:cs typeface="Calibri" panose="020F0502020204030204" pitchFamily="34" charset="0"/>
            </a:rPr>
            <a:t>Desigualdad entre mujeres y hombres </a:t>
          </a:r>
        </a:p>
      </dsp:txBody>
      <dsp:txXfrm>
        <a:off x="2031498" y="1377027"/>
        <a:ext cx="1343437" cy="827368"/>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A1E56B-B8EA-764C-9FD2-269522557D11}" type="datetimeFigureOut">
              <a:rPr lang="es-MX" smtClean="0"/>
              <a:t>03/12/2024</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3DD0B-C58D-E744-ABDF-D270E5FE11F8}" type="slidenum">
              <a:rPr lang="es-MX" smtClean="0"/>
              <a:t>‹Nº›</a:t>
            </a:fld>
            <a:endParaRPr lang="es-MX"/>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A08A3-3CCC-49E6-964C-E1738A6D992D}" type="datetimeFigureOut">
              <a:rPr lang="es-ES" smtClean="0"/>
              <a:t>03/12/2024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2CB49-322C-48BB-A333-B208C96D6BAF}"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apafeminicidios.blogspot.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gob.mx/conavim/documentos/alerta-de-violencia-de-genero-contra-las-mujeres-en-el-estado-de-veracruz" TargetMode="External"/><Relationship Id="rId13" Type="http://schemas.openxmlformats.org/officeDocument/2006/relationships/hyperlink" Target="http://www.gob.mx/conavim/documentos/solicitud-de-alerta-de-violencia-de-genero-contra-las-mujeres-en-el-estado-de-quintana-roo" TargetMode="External"/><Relationship Id="rId3" Type="http://schemas.openxmlformats.org/officeDocument/2006/relationships/hyperlink" Target="https://www.gob.mx/conavim/documentos/solicitud-de-alerta-de-violencia-de-genero-contra-las-mujeres-en-el-estado-de-mexico" TargetMode="External"/><Relationship Id="rId7" Type="http://schemas.openxmlformats.org/officeDocument/2006/relationships/hyperlink" Target="https://www.gob.mx/conavim/documentos/solicitud-de-alerta-de-violencia-de-genero-contra-las-mujeres-en-el-estado-de-nuevo-leon" TargetMode="External"/><Relationship Id="rId12" Type="http://schemas.openxmlformats.org/officeDocument/2006/relationships/hyperlink" Target="http://www.gob.mx/conavim/documentos/solicitud-de-alerta-de-violencia-de-genero-contra-las-mujeres-en-el-estado-de-guerrero"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gob.mx/conavim/documentos/solicitud-de-alerta-de-violencia-de-genero-contra-las-mujeres-en-el-estado-de-chiapas" TargetMode="External"/><Relationship Id="rId11" Type="http://schemas.openxmlformats.org/officeDocument/2006/relationships/hyperlink" Target="http://www.gob.mx/conavim/documentos/solicitud-de-alerta-de-violencia-de-genero-contra-las-mujeres-en-el-estado-de-san-luis-potosi" TargetMode="External"/><Relationship Id="rId5" Type="http://schemas.openxmlformats.org/officeDocument/2006/relationships/hyperlink" Target="https://www.gob.mx/conavim/documentos/solicitud-de-alerta-de-violencia-de-genero-contra-las-mujeres-en-el-estado-de-michoacan" TargetMode="External"/><Relationship Id="rId10" Type="http://schemas.openxmlformats.org/officeDocument/2006/relationships/hyperlink" Target="http://www.gob.mx/conavim/documentos/solicitud-de-alerta-de-violencia-de-genero-contra-las-mujeres-en-el-estado-de-colima" TargetMode="External"/><Relationship Id="rId4" Type="http://schemas.openxmlformats.org/officeDocument/2006/relationships/hyperlink" Target="https://www.gob.mx/conavim/documentos/solicitud-de-alerta-de-violencia-de-genero-contra-las-mujeres-en-el-estado-de-morelos" TargetMode="External"/><Relationship Id="rId9" Type="http://schemas.openxmlformats.org/officeDocument/2006/relationships/hyperlink" Target="https://www.gob.mx/conavim/documentos/solicitud-de-alerta-de-violencia-de-genero-contra-las-mujeres-en-el-estado-de-sinaloa" TargetMode="External"/><Relationship Id="rId14" Type="http://schemas.openxmlformats.org/officeDocument/2006/relationships/hyperlink" Target="http://www.gob.mx/conavim/documentos/solicitud-de-alerta-de-violencia-de-genero-contra-las-mujeres-en-el-estado-de-nayari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sesorias.com/empresas/normativas/laboral/conflicto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asesorias.com/empresas/normativas/laboral/conflictos/mobbi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a:t>
            </a:fld>
            <a:endParaRPr lang="es-MX" dirty="0"/>
          </a:p>
        </p:txBody>
      </p:sp>
    </p:spTree>
    <p:extLst>
      <p:ext uri="{BB962C8B-B14F-4D97-AF65-F5344CB8AC3E}">
        <p14:creationId xmlns:p14="http://schemas.microsoft.com/office/powerpoint/2010/main" val="225386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21</a:t>
            </a:fld>
            <a:endParaRPr lang="es-ES"/>
          </a:p>
        </p:txBody>
      </p:sp>
    </p:spTree>
    <p:extLst>
      <p:ext uri="{BB962C8B-B14F-4D97-AF65-F5344CB8AC3E}">
        <p14:creationId xmlns:p14="http://schemas.microsoft.com/office/powerpoint/2010/main" val="162487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psicológica</a:t>
            </a:r>
            <a:endParaRPr lang="es-MX" dirty="0"/>
          </a:p>
          <a:p>
            <a:pPr algn="just"/>
            <a:r>
              <a:rPr lang="es-MX" dirty="0"/>
              <a:t>Es cualquier acto u omisión que dañe la estabilidad psicológica, que puede consistir en: negligencia, abandono, descuido reiterado, celotipia, insultos, humillaciones, devaluación, marginación, indiferencia, infidelidad, comparaciones destructivas, rechazo, restricción a la autodeterminación y amenazas, las cuales conllevan a la víctima a la depresión, al aislamiento, a la devaluación de su autoestima e incluso al suicidio.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24</a:t>
            </a:fld>
            <a:endParaRPr lang="es-MX" dirty="0"/>
          </a:p>
        </p:txBody>
      </p:sp>
    </p:spTree>
    <p:extLst>
      <p:ext uri="{BB962C8B-B14F-4D97-AF65-F5344CB8AC3E}">
        <p14:creationId xmlns:p14="http://schemas.microsoft.com/office/powerpoint/2010/main" val="236730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s-MX" sz="1200" b="1" dirty="0">
                <a:ln w="0"/>
                <a:solidFill>
                  <a:schemeClr val="bg1"/>
                </a:solidFill>
                <a:latin typeface="Montserrat" panose="00000500000000000000" pitchFamily="2" charset="0"/>
              </a:rPr>
              <a:t>Violencia física</a:t>
            </a:r>
          </a:p>
          <a:p>
            <a:pPr marL="0" indent="0">
              <a:buNone/>
            </a:pPr>
            <a:r>
              <a:rPr lang="es-MX" dirty="0"/>
              <a:t>Es cualquier acto que inflige daño no accidental, usando la fuerza física o algún tipo de arma u objeto que pueda provocar o no lesiones ya sean internas, externas, o ambas.</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25</a:t>
            </a:fld>
            <a:endParaRPr lang="es-MX" dirty="0"/>
          </a:p>
        </p:txBody>
      </p:sp>
    </p:spTree>
    <p:extLst>
      <p:ext uri="{BB962C8B-B14F-4D97-AF65-F5344CB8AC3E}">
        <p14:creationId xmlns:p14="http://schemas.microsoft.com/office/powerpoint/2010/main" val="32710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patrimonial</a:t>
            </a:r>
            <a:endParaRPr lang="es-MX" dirty="0"/>
          </a:p>
          <a:p>
            <a:pPr marL="0" indent="0" algn="just">
              <a:buNone/>
            </a:pPr>
            <a:r>
              <a:rPr lang="es-MX" dirty="0"/>
              <a:t>Es cualquier acto u omisión que afecta la supervivencia de la víctima. Se manifiesta en: la transformación, sustracción, destrucción, retención o distracción de objetos, documentos personales, bienes y valores, derechos patrimoniales o recursos económicos destinados a satisfacer sus necesidades y puede abarcar los daños a los bienes comunes o propios de la víctima.</a:t>
            </a:r>
          </a:p>
          <a:p>
            <a:pPr marL="0" indent="0" algn="just">
              <a:buNone/>
            </a:pPr>
            <a:endParaRPr lang="es-MX" dirty="0"/>
          </a:p>
          <a:p>
            <a:pPr marL="0" indent="0" algn="just">
              <a:buNone/>
            </a:pPr>
            <a:r>
              <a:rPr lang="es-MX" dirty="0"/>
              <a:t>Ej.: </a:t>
            </a:r>
            <a:r>
              <a:rPr lang="es-MX" i="1" dirty="0"/>
              <a:t>despojar del dinero, ocultar o destruir documentos personales (acta de nacimiento, pasaporte, cartilla de seguro social, etc.), así como robar, vender o destruir bienes u objetos de valor.</a:t>
            </a: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26</a:t>
            </a:fld>
            <a:endParaRPr lang="es-MX" dirty="0"/>
          </a:p>
        </p:txBody>
      </p:sp>
    </p:spTree>
    <p:extLst>
      <p:ext uri="{BB962C8B-B14F-4D97-AF65-F5344CB8AC3E}">
        <p14:creationId xmlns:p14="http://schemas.microsoft.com/office/powerpoint/2010/main" val="206483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s-MX" sz="1200" b="1" dirty="0">
                <a:ln w="0"/>
                <a:solidFill>
                  <a:schemeClr val="bg1"/>
                </a:solidFill>
                <a:latin typeface="Montserrat" panose="00000500000000000000" pitchFamily="2" charset="0"/>
              </a:rPr>
              <a:t>Violencia económica</a:t>
            </a:r>
          </a:p>
          <a:p>
            <a:pPr marL="0" indent="0" algn="just">
              <a:buNone/>
            </a:pPr>
            <a:r>
              <a:rPr lang="es-MX" dirty="0"/>
              <a:t>Es toda acción u omisión del Agresor que afecta la supervivencia económica de la víctima. Se manifiesta a través de limitaciones encaminadas a controlar el ingreso de sus percepciones económicas, así como la percepción de un salario menor por igual trabajo, dentro de un mismo centro laboral.</a:t>
            </a:r>
          </a:p>
          <a:p>
            <a:pPr marL="0" indent="0" algn="just">
              <a:buNone/>
            </a:pPr>
            <a:endParaRPr lang="es-MX"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dirty="0"/>
              <a:t>Ej.: </a:t>
            </a:r>
            <a:r>
              <a:rPr lang="es-MX" i="1" dirty="0"/>
              <a:t>Negar dinero para satisfacer necesidades básicas (salud, educación, alimentación), no permitir que la mujer trabaje, eliminar el acceso a cuentas bancarias y recibir un salario más bajo por igual trabajo</a:t>
            </a: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27</a:t>
            </a:fld>
            <a:endParaRPr lang="es-MX" dirty="0"/>
          </a:p>
        </p:txBody>
      </p:sp>
    </p:spTree>
    <p:extLst>
      <p:ext uri="{BB962C8B-B14F-4D97-AF65-F5344CB8AC3E}">
        <p14:creationId xmlns:p14="http://schemas.microsoft.com/office/powerpoint/2010/main" val="271158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sexual</a:t>
            </a:r>
          </a:p>
          <a:p>
            <a:pPr marL="0" indent="0" algn="just">
              <a:buNone/>
            </a:pPr>
            <a:r>
              <a:rPr lang="es-MX" dirty="0"/>
              <a:t>Es cualquier acto que degrada o daña el cuerpo y/o la sexualidad de la Víctima y que por tanto atenta contra su libertad, dignidad e integridad física. </a:t>
            </a:r>
            <a:r>
              <a:rPr lang="es-MX" b="1" dirty="0"/>
              <a:t>Es una expresión de abuso de poder que implica la supremacía masculina sobre la mujer, al denigrarla y concebirla como objeto. </a:t>
            </a:r>
          </a:p>
          <a:p>
            <a:pPr marL="0" indent="0" algn="just">
              <a:buNone/>
            </a:pPr>
            <a:r>
              <a:rPr lang="es-MX" i="1" dirty="0"/>
              <a:t>Tocamientos, insinuaciones, acercamientos no deseados, la introducción forzada y sin tu consentimiento del pene, dedos o algún otro objeto, por cualquier persona o pareja; limitar, negar o imponer la anticoncepción o el embarazo; infectar intencionalmente de una enfermedad de transmisión sexual.</a:t>
            </a:r>
          </a:p>
          <a:p>
            <a:pPr marL="0" indent="0" algn="just">
              <a:buNone/>
            </a:pPr>
            <a:r>
              <a:rPr lang="es-MX" i="1" dirty="0"/>
              <a:t>También se considera como violencia sexual, la prostitución forzada, la trata de personas con fines sexuales, la mutilación genital </a:t>
            </a:r>
            <a:endParaRPr lang="es-MX" b="1" dirty="0"/>
          </a:p>
          <a:p>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28</a:t>
            </a:fld>
            <a:endParaRPr lang="es-MX" dirty="0"/>
          </a:p>
        </p:txBody>
      </p:sp>
    </p:spTree>
    <p:extLst>
      <p:ext uri="{BB962C8B-B14F-4D97-AF65-F5344CB8AC3E}">
        <p14:creationId xmlns:p14="http://schemas.microsoft.com/office/powerpoint/2010/main" val="45488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familiar</a:t>
            </a:r>
            <a:endParaRPr lang="es-MX"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Acto abusivo de poder u omisión intencional, dirigido a dominar a las mujeres dentro o fuera del domicilio familiar, cuyo agresor haya tenido relación de parentesco o relación</a:t>
            </a:r>
            <a:endParaRPr lang="es-MX" sz="1200" b="0" i="0" u="none" strike="noStrike" dirty="0">
              <a:effectLst/>
              <a:latin typeface="Arial" panose="020B0604020202020204" pitchFamily="34" charset="0"/>
            </a:endParaRP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29</a:t>
            </a:fld>
            <a:endParaRPr lang="es-MX" dirty="0"/>
          </a:p>
        </p:txBody>
      </p:sp>
    </p:spTree>
    <p:extLst>
      <p:ext uri="{BB962C8B-B14F-4D97-AF65-F5344CB8AC3E}">
        <p14:creationId xmlns:p14="http://schemas.microsoft.com/office/powerpoint/2010/main" val="208594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laboral y docente</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Se ejerce por las personas que tienen un vínculo laboral o docente con la víctima, independientemente de la jerarquía. Hostigamiento sexual y acoso sexual</a:t>
            </a:r>
            <a:endParaRPr lang="es-MX" sz="1200" b="0" i="0" u="none" strike="noStrike" dirty="0">
              <a:effectLst/>
              <a:latin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Constituye </a:t>
            </a:r>
            <a:r>
              <a:rPr lang="es-MX" b="1" dirty="0"/>
              <a:t>violencia laboral</a:t>
            </a:r>
            <a:r>
              <a:rPr lang="es-MX" dirty="0"/>
              <a:t> la negativa ilegal a contratar a la Víctima o a respetar su permanencia o condiciones generales de trabajo; la descalificación del trabajo realizado, las amenazas, la intimidación, las humillaciones, la explotación, el impedimento a las mujeres de llevar a cabo el período de lactancia, el hostigamiento o acoso sexual, discriminación de trato, falta de oportunidades equitativas para la promoción y capacitación laboral, así como condicionar la contratación por estar casada, tener hijas e hijos o estar embarazada; la limitación a cargos de toma de decisión y el pago desigual por el mismo trabajo en comparación con los hombres.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Algunos ejemplos de la violencia docente son pedirles a las mujeres que no usen faldas cortas o prendas que supuestamente son “provocativas”, no tomar en cuenta sus opiniones durante la clase; dar ejemplos sexistas para explicar algún tema, limitarles el acceso a los estudios, condicionar calificaciones, así como hostigamiento o acoso sexual por parte de compañeros o profesores.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30</a:t>
            </a:fld>
            <a:endParaRPr lang="es-MX" dirty="0"/>
          </a:p>
        </p:txBody>
      </p:sp>
    </p:spTree>
    <p:extLst>
      <p:ext uri="{BB962C8B-B14F-4D97-AF65-F5344CB8AC3E}">
        <p14:creationId xmlns:p14="http://schemas.microsoft.com/office/powerpoint/2010/main" val="3091280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comunitaria</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Son los actos individuales o colectivos que transgreden derechos fundamentales de las mujeres y propician su discriminación  o exclusión en el ámbito público</a:t>
            </a:r>
          </a:p>
          <a:p>
            <a:pPr marL="0" indent="0" algn="just">
              <a:buNone/>
            </a:pPr>
            <a:endParaRPr lang="es-MX" dirty="0"/>
          </a:p>
          <a:p>
            <a:pPr marL="0" indent="0" algn="just">
              <a:buNone/>
            </a:pPr>
            <a:endParaRPr lang="es-MX" dirty="0"/>
          </a:p>
          <a:p>
            <a:pPr marL="0" indent="0" algn="just">
              <a:buNone/>
            </a:pPr>
            <a:r>
              <a:rPr lang="es-MX" dirty="0"/>
              <a:t>Es la que se ejerce por diversos actores sociales, individual y/o colectivamente, a través de acciones u omisiones que limitan la autonomía de las mujeres en la vía pública.</a:t>
            </a:r>
          </a:p>
          <a:p>
            <a:pPr marL="0" indent="0" algn="just">
              <a:buNone/>
            </a:pPr>
            <a:r>
              <a:rPr lang="es-MX" dirty="0"/>
              <a:t> Ese tipo de conductas, fomenta la discriminación, marginación y exclusión de las mujeres en el ámbito público, motivo por el cual la presente Ley tendrá la finalidad de erradicarla.</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31</a:t>
            </a:fld>
            <a:endParaRPr lang="es-MX" dirty="0"/>
          </a:p>
        </p:txBody>
      </p:sp>
    </p:spTree>
    <p:extLst>
      <p:ext uri="{BB962C8B-B14F-4D97-AF65-F5344CB8AC3E}">
        <p14:creationId xmlns:p14="http://schemas.microsoft.com/office/powerpoint/2010/main" val="412306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institucional</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Actos u omisiones de los/as servidores/as públicos de cualquier orden de gobierno que discriminen o impidan  el goce de los derechos humanos de las mujeres</a:t>
            </a:r>
            <a:endParaRPr lang="es-MX" sz="1200" b="0" i="0" u="none" strike="noStrike" dirty="0">
              <a:effectLst/>
              <a:latin typeface="Arial" panose="020B0604020202020204" pitchFamily="34" charset="0"/>
            </a:endParaRPr>
          </a:p>
          <a:p>
            <a:pPr marL="0" indent="0" algn="just">
              <a:buNone/>
            </a:pPr>
            <a:endParaRPr lang="es-MX" dirty="0"/>
          </a:p>
          <a:p>
            <a:pPr marL="0" indent="0" algn="just">
              <a:buNone/>
            </a:pPr>
            <a:endParaRPr lang="es-MX" dirty="0"/>
          </a:p>
          <a:p>
            <a:pPr marL="0" indent="0" algn="just">
              <a:buNone/>
            </a:pPr>
            <a:r>
              <a:rPr lang="es-MX" dirty="0"/>
              <a:t>Se entiende por violencia institucional las acciones u omisiones que realicen las autoridades, funcionarios, personal y agentes pertenecientes a cualquier institución pública, que dilaten, obstaculicen o impidan el goce y ejercicio de los derechos humanos de las mujeres, así como su acceso a los medios y/o políticas públicas para eliminar la violencia y discriminación.</a:t>
            </a:r>
          </a:p>
          <a:p>
            <a:pPr marL="0" indent="0" algn="just">
              <a:buNone/>
            </a:pPr>
            <a:r>
              <a:rPr lang="es-MX" dirty="0"/>
              <a:t>Las conductas típicas de esta modalidad de violencia son: las prácticas de tolerancia de la violencia; la negligencia en la procuración y administración de la justicia; los abusos sobre las mujeres que están en reclusión; las arbitrariedades hacia las mujeres durante su detención; las violaciones a los derechos humanos de las mujeres migrantes nacionales o extranjeras; la discriminación y abusos sobre mujeres indígenas o en situaciones de conflicto armado, aunque éste se de en circunstancias de paz, y no haya sido declarado como tal; la emisión de criterios en resoluciones o sentencias que emita el Poder Judicial, que preserven la discriminación o refuercen roles sexuales de sumisión predeterminados socialmente y la esterilización forzada, entre otras.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32</a:t>
            </a:fld>
            <a:endParaRPr lang="es-MX" dirty="0"/>
          </a:p>
        </p:txBody>
      </p:sp>
    </p:spTree>
    <p:extLst>
      <p:ext uri="{BB962C8B-B14F-4D97-AF65-F5344CB8AC3E}">
        <p14:creationId xmlns:p14="http://schemas.microsoft.com/office/powerpoint/2010/main" val="41061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a:t>
            </a:fld>
            <a:endParaRPr lang="es-MX" dirty="0"/>
          </a:p>
        </p:txBody>
      </p:sp>
    </p:spTree>
    <p:extLst>
      <p:ext uri="{BB962C8B-B14F-4D97-AF65-F5344CB8AC3E}">
        <p14:creationId xmlns:p14="http://schemas.microsoft.com/office/powerpoint/2010/main" val="314733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82880" algn="just" defTabSz="914354" rtl="0" eaLnBrk="1" fontAlgn="auto" latinLnBrk="0" hangingPunct="1">
              <a:lnSpc>
                <a:spcPts val="1080"/>
              </a:lnSpc>
              <a:spcBef>
                <a:spcPts val="0"/>
              </a:spcBef>
              <a:spcAft>
                <a:spcPts val="505"/>
              </a:spcAft>
              <a:buClrTx/>
              <a:buSzTx/>
              <a:buFontTx/>
              <a:buNone/>
              <a:tabLst/>
              <a:defRPr/>
            </a:pPr>
            <a:r>
              <a:rPr lang="es-MX" sz="18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Política</a:t>
            </a:r>
          </a:p>
          <a:p>
            <a:pPr marL="0" marR="0" lvl="0" indent="182880" algn="just" defTabSz="914354" rtl="0" eaLnBrk="1" fontAlgn="auto" latinLnBrk="0" hangingPunct="1">
              <a:lnSpc>
                <a:spcPts val="1080"/>
              </a:lnSpc>
              <a:spcBef>
                <a:spcPts val="0"/>
              </a:spcBef>
              <a:spcAft>
                <a:spcPts val="505"/>
              </a:spcAft>
              <a:buClrTx/>
              <a:buSzTx/>
              <a:buFontTx/>
              <a:buNone/>
              <a:tabLst/>
              <a:defRPr/>
            </a:pPr>
            <a:r>
              <a:rPr lang="es-MX" sz="1800" b="0" i="0" dirty="0">
                <a:solidFill>
                  <a:srgbClr val="696F6F"/>
                </a:solidFill>
                <a:effectLst/>
                <a:latin typeface="Roboto" panose="02000000000000000000" pitchFamily="2" charset="0"/>
              </a:rPr>
              <a:t>la violencia política contra las mujeres comprende todas aquellas acciones u omisiones de personas, servidoras o servidores públicos que se dirigen a una mujer por ser mujer (en razón de género), tienen un impacto diferenciado en ellas o les afectan desproporcionadamente, con el objeto o resultado de menoscabar o anular sus derechos político-electorales, incluyendo el ejercicio del cargo. La violencia política contra las mujeres puede incluir, entre otras, violencia física, psicológica, simbólica, sexual, patrimonial, económica y feminicida.</a:t>
            </a:r>
          </a:p>
          <a:p>
            <a:pPr marL="0" marR="0" lvl="0" indent="182880" algn="just" defTabSz="914354" rtl="0" eaLnBrk="1" fontAlgn="auto" latinLnBrk="0" hangingPunct="1">
              <a:lnSpc>
                <a:spcPts val="1080"/>
              </a:lnSpc>
              <a:spcBef>
                <a:spcPts val="0"/>
              </a:spcBef>
              <a:spcAft>
                <a:spcPts val="505"/>
              </a:spcAft>
              <a:buClrTx/>
              <a:buSzTx/>
              <a:buFontTx/>
              <a:buNone/>
              <a:tabLst/>
              <a:defRPr/>
            </a:pPr>
            <a:endParaRPr lang="es-MX" sz="1800" b="0" i="0" u="none" strike="noStrike" kern="1200" dirty="0">
              <a:ln w="9525" cap="flat" cmpd="sng" algn="ctr">
                <a:solidFill>
                  <a:srgbClr val="AF9A79"/>
                </a:solidFill>
                <a:prstDash val="solid"/>
                <a:round/>
              </a:ln>
              <a:solidFill>
                <a:srgbClr val="404040"/>
              </a:solidFill>
              <a:effectLst/>
              <a:latin typeface="Calibri" panose="020F0502020204030204" pitchFamily="34" charset="0"/>
            </a:endParaRPr>
          </a:p>
          <a:p>
            <a:pPr algn="l"/>
            <a:r>
              <a:rPr lang="es-MX" sz="2800" b="1" i="0" dirty="0">
                <a:solidFill>
                  <a:srgbClr val="54595F"/>
                </a:solidFill>
                <a:effectLst/>
                <a:latin typeface="Roboto" panose="02000000000000000000" pitchFamily="2" charset="0"/>
              </a:rPr>
              <a:t>¿Cuándo puede hablarse de violencia política contra las mujeres en razón de género?</a:t>
            </a:r>
          </a:p>
          <a:p>
            <a:pPr algn="l"/>
            <a:r>
              <a:rPr lang="es-MX" sz="2800" b="0" i="0" dirty="0">
                <a:solidFill>
                  <a:srgbClr val="696F6F"/>
                </a:solidFill>
                <a:effectLst/>
                <a:latin typeface="Roboto" panose="02000000000000000000" pitchFamily="2" charset="0"/>
              </a:rPr>
              <a:t>Es necesario precisar que no toda la violencia política tiene elementos de género, pues en una democracia, la política es un espacio de confrontación, debate, disenso, porque en ésta se hacen presentes diferentes expresiones ideológicas y partidistas, así como distintos intereses. En este sentido, los siguientes criterios auxiliarán para identificar cuando la violencia política tiene componentes de género:</a:t>
            </a:r>
          </a:p>
          <a:p>
            <a:pPr algn="l">
              <a:buFont typeface="+mj-lt"/>
              <a:buAutoNum type="arabicPeriod"/>
            </a:pPr>
            <a:r>
              <a:rPr lang="es-MX" sz="2800" b="0" i="0" dirty="0">
                <a:solidFill>
                  <a:srgbClr val="7A7A7A"/>
                </a:solidFill>
                <a:effectLst/>
                <a:latin typeface="Roboto" panose="02000000000000000000" pitchFamily="2" charset="0"/>
              </a:rPr>
              <a:t>Cuando la violencia se dirige a una mujer por ser mujer. Es decir, cuando las agresiones están especialmente orientadas en contra de las mujeres por su condición de mujer y por lo que representan en términos simbólicos, bajo concepciones basadas en estereotipos. Incluso, muchas veces el acto se dirige hacia lo que implica lo “femenino” y a los roles que normalmente se asignan a las mujeres.</a:t>
            </a:r>
            <a:br>
              <a:rPr lang="es-MX" sz="2800" b="0" i="0" dirty="0">
                <a:solidFill>
                  <a:srgbClr val="7A7A7A"/>
                </a:solidFill>
                <a:effectLst/>
                <a:latin typeface="Roboto" panose="02000000000000000000" pitchFamily="2" charset="0"/>
              </a:rPr>
            </a:br>
            <a:r>
              <a:rPr lang="es-MX" sz="2800" b="0" i="0" dirty="0">
                <a:solidFill>
                  <a:srgbClr val="7A7A7A"/>
                </a:solidFill>
                <a:effectLst/>
                <a:latin typeface="Roboto" panose="02000000000000000000" pitchFamily="2" charset="0"/>
              </a:rPr>
              <a:t>2. Cuando la violencia tiene un impacto diferenciado en las mujeres; esto es, a) cuando la acción u omisión afecta a las mujeres de forma diferente que a los hombres o cuyas consecuencias se agravan ante la condición de ser mujer; y/o b) cuando les afecta en forma desproporcionada. Este último elemento se hace cargo de aquellos hechos que afectan a las mujeres en mayor proporción que a los hombres. En ambos casos, habrá que tomar en cuenta las afectaciones que un acto de violencia puede generar en el proyecto de vida de las mujeres.</a:t>
            </a:r>
          </a:p>
          <a:p>
            <a:pPr algn="l">
              <a:buFont typeface="+mj-lt"/>
              <a:buAutoNum type="arabicPeriod"/>
            </a:pPr>
            <a:endParaRPr lang="es-MX" sz="2800" b="0" i="0" dirty="0">
              <a:solidFill>
                <a:srgbClr val="7A7A7A"/>
              </a:solidFill>
              <a:effectLst/>
              <a:latin typeface="Roboto" panose="02000000000000000000" pitchFamily="2" charset="0"/>
            </a:endParaRPr>
          </a:p>
          <a:p>
            <a:pPr algn="l">
              <a:buFont typeface="+mj-lt"/>
              <a:buNone/>
            </a:pPr>
            <a:r>
              <a:rPr lang="es-MX" sz="2800" b="0" i="0" dirty="0">
                <a:solidFill>
                  <a:srgbClr val="7A7A7A"/>
                </a:solidFill>
                <a:effectLst/>
                <a:latin typeface="Roboto" panose="02000000000000000000" pitchFamily="2" charset="0"/>
              </a:rPr>
              <a:t>Ley</a:t>
            </a:r>
          </a:p>
          <a:p>
            <a:pPr indent="182880" algn="just">
              <a:lnSpc>
                <a:spcPts val="1080"/>
              </a:lnSpc>
              <a:spcAft>
                <a:spcPts val="505"/>
              </a:spcAft>
            </a:pPr>
            <a:r>
              <a:rPr lang="es-MX" sz="1800" dirty="0">
                <a:effectLst/>
                <a:latin typeface="Arial" panose="020B0604020202020204" pitchFamily="34" charset="0"/>
                <a:ea typeface="Times New Roman" panose="02020603050405020304" pitchFamily="18" charset="0"/>
              </a:rPr>
              <a:t>Puede manifestarse en cualquiera de los tipos de violencia reconocidos en esta Ley y puede ser perpetrada indistintamente por agentes estatales, por superiores jerárquicos, colegas de trabajo, personas dirigentes de partidos políticos, militantes, simpatizantes, precandidatas, precandidatos, candidatas o candidatos postulados por los partidos políticos o representantes de los mismos; medios de comunicación y sus integrantes, por un particular o por un grupo de personas particulares.</a:t>
            </a:r>
          </a:p>
          <a:p>
            <a:pPr algn="r"/>
            <a:r>
              <a:rPr lang="es-MX" sz="1800"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Artículo adicionado DOF 13-04-2020</a:t>
            </a:r>
            <a:endParaRPr lang="es-MX"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indent="18288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indent="182880" algn="just">
              <a:lnSpc>
                <a:spcPts val="1080"/>
              </a:lnSpc>
              <a:spcAft>
                <a:spcPts val="505"/>
              </a:spcAft>
            </a:pPr>
            <a:r>
              <a:rPr lang="es-MX" sz="1800" b="1" dirty="0">
                <a:effectLst/>
                <a:latin typeface="Arial" panose="020B0604020202020204" pitchFamily="34" charset="0"/>
                <a:ea typeface="Times New Roman" panose="02020603050405020304" pitchFamily="18" charset="0"/>
              </a:rPr>
              <a:t>ARTÍCULO 20 Ter.-</a:t>
            </a:r>
            <a:r>
              <a:rPr lang="es-MX" sz="1800" dirty="0">
                <a:effectLst/>
                <a:latin typeface="Arial" panose="020B0604020202020204" pitchFamily="34" charset="0"/>
                <a:ea typeface="Times New Roman" panose="02020603050405020304" pitchFamily="18" charset="0"/>
              </a:rPr>
              <a:t> La violencia política contra las mujeres puede expresarse, entre otras, a través de las siguientes conductas: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	</a:t>
            </a:r>
            <a:r>
              <a:rPr lang="es-MX" sz="1800" dirty="0">
                <a:effectLst/>
                <a:latin typeface="Arial" panose="020B0604020202020204" pitchFamily="34" charset="0"/>
                <a:ea typeface="Times New Roman" panose="02020603050405020304" pitchFamily="18" charset="0"/>
              </a:rPr>
              <a:t>Incumplir las disposiciones jurídicas nacionales e internacionales que reconocen el ejercicio pleno de los derechos políticos de las mujeres;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II.</a:t>
            </a:r>
            <a:r>
              <a:rPr lang="es-MX" sz="1800" dirty="0">
                <a:effectLst/>
                <a:latin typeface="Arial" panose="020B0604020202020204" pitchFamily="34" charset="0"/>
                <a:ea typeface="Times New Roman" panose="02020603050405020304" pitchFamily="18" charset="0"/>
              </a:rPr>
              <a:t> 	Restringir o anular el derecho al voto libre y secreto de las mujeres, u obstaculizar sus derechos de asociación y afiliación a todo tipo de organizaciones políticas y civiles, en razón de género;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III.</a:t>
            </a:r>
            <a:r>
              <a:rPr lang="es-MX" sz="1800" dirty="0">
                <a:effectLst/>
                <a:latin typeface="Arial" panose="020B0604020202020204" pitchFamily="34" charset="0"/>
                <a:ea typeface="Times New Roman" panose="02020603050405020304" pitchFamily="18" charset="0"/>
              </a:rPr>
              <a:t> 	Ocultar información u omitir la convocatoria para el registro de candidaturas o para cualquier otra actividad que implique la toma de decisiones en el desarrollo de sus funciones y actividades;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IV.</a:t>
            </a:r>
            <a:r>
              <a:rPr lang="es-MX" sz="1800" dirty="0">
                <a:effectLst/>
                <a:latin typeface="Arial" panose="020B0604020202020204" pitchFamily="34" charset="0"/>
                <a:ea typeface="Times New Roman" panose="02020603050405020304" pitchFamily="18" charset="0"/>
              </a:rPr>
              <a:t> 	Proporcionar a las mujeres que aspiran u ocupan un cargo de elección popular información falsa o incompleta, que impida su registro como candidata o induzca al incorrecto ejercicio de sus atribuciones;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a:t>
            </a:r>
            <a:r>
              <a:rPr lang="es-MX" sz="1800" dirty="0">
                <a:effectLst/>
                <a:latin typeface="Arial" panose="020B0604020202020204" pitchFamily="34" charset="0"/>
                <a:ea typeface="Times New Roman" panose="02020603050405020304" pitchFamily="18" charset="0"/>
              </a:rPr>
              <a:t> 	Proporcionar información incompleta o datos falsos a las autoridades administrativas, electorales o jurisdiccionales, con la finalidad de menoscabar los derechos políticos de las mujeres y la garantía del debido proceso;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a:t>
            </a:r>
            <a:r>
              <a:rPr lang="es-MX" sz="1800" dirty="0">
                <a:effectLst/>
                <a:latin typeface="Arial" panose="020B0604020202020204" pitchFamily="34" charset="0"/>
                <a:ea typeface="Times New Roman" panose="02020603050405020304" pitchFamily="18" charset="0"/>
              </a:rPr>
              <a:t> 	Proporcionar a las mujeres que ocupan un cargo de elección popular, información falsa, incompleta o imprecisa, para impedir que induzca al incorrecto ejercicio de sus atribuciones;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VII.</a:t>
            </a:r>
            <a:r>
              <a:rPr lang="es-MX" sz="1800" dirty="0">
                <a:effectLst/>
                <a:latin typeface="Arial" panose="020B0604020202020204" pitchFamily="34" charset="0"/>
                <a:ea typeface="Times New Roman" panose="02020603050405020304" pitchFamily="18" charset="0"/>
              </a:rPr>
              <a:t> 	Obstaculizar la campaña de modo que se impida que la competencia electoral se desarrolle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VIII.</a:t>
            </a:r>
            <a:r>
              <a:rPr lang="es-MX" sz="1800" dirty="0">
                <a:effectLst/>
                <a:latin typeface="Arial" panose="020B0604020202020204" pitchFamily="34" charset="0"/>
                <a:ea typeface="Times New Roman" panose="02020603050405020304" pitchFamily="18" charset="0"/>
              </a:rPr>
              <a:t> 	Realizar o distribuir propaganda política o electoral que calumnie, degrade o descalifique a una candidata basándose en estereotipos de género que reproduzcan relaciones de dominación, desigualdad o discriminación contra las mujeres, con el objetivo de menoscabar su imagen pública o limitar sus derechos políticos y electorales;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IX.</a:t>
            </a:r>
            <a:r>
              <a:rPr lang="es-MX" sz="1800" dirty="0">
                <a:effectLst/>
                <a:latin typeface="Arial" panose="020B0604020202020204" pitchFamily="34" charset="0"/>
                <a:ea typeface="Times New Roman" panose="02020603050405020304" pitchFamily="18" charset="0"/>
              </a:rPr>
              <a:t> 	Difamar, calumniar, injuriar o realizar cualquier expresión que denigre o descalifique a las mujeres en ejercicio de sus funciones políticas, con base en estereotipos de género, con el objetivo o el resultado de menoscabar su imagen pública o limitar o anular sus derechos;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a:t>
            </a:r>
            <a:r>
              <a:rPr lang="es-MX" sz="1800" dirty="0">
                <a:effectLst/>
                <a:latin typeface="Arial" panose="020B0604020202020204" pitchFamily="34" charset="0"/>
                <a:ea typeface="Times New Roman" panose="02020603050405020304" pitchFamily="18" charset="0"/>
              </a:rPr>
              <a:t> 	Divulgar imágenes, mensajes o información privada de una mujer candidata o en funciones, por cualquier medio físico o virtual, con el propósito de desacreditarla, difamarla, denigrarla y poner en entredicho su capacidad o habilidades para la política, con base en estereotipos de género;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 	</a:t>
            </a:r>
            <a:r>
              <a:rPr lang="es-MX" sz="1800" dirty="0">
                <a:effectLst/>
                <a:latin typeface="Arial" panose="020B0604020202020204" pitchFamily="34" charset="0"/>
                <a:ea typeface="Times New Roman" panose="02020603050405020304" pitchFamily="18" charset="0"/>
              </a:rPr>
              <a:t>Amenazar o intimidar a una o varias mujeres o a su familia o colaboradores con el objeto de inducir su renuncia a la candidatura o al cargo para el que fue electa o designada;</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XII. 	</a:t>
            </a:r>
            <a:r>
              <a:rPr lang="es-MX" sz="1800" dirty="0">
                <a:effectLst/>
                <a:latin typeface="Arial" panose="020B0604020202020204" pitchFamily="34" charset="0"/>
                <a:ea typeface="Times New Roman" panose="02020603050405020304" pitchFamily="18" charset="0"/>
              </a:rPr>
              <a:t>Impedir, por cualquier medio, que las mujeres electas o designadas a cualquier puesto o encargo público tomen protesta de su encargo, asistan a las sesiones ordinarias o extraordinarias o a cualquier otra actividad que implique la toma de decisiones y el ejercicio del cargo, impidiendo o suprimiendo su derecho a voz y voto;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XIII. 	</a:t>
            </a:r>
            <a:r>
              <a:rPr lang="es-MX" sz="1800" dirty="0">
                <a:effectLst/>
                <a:latin typeface="Arial" panose="020B0604020202020204" pitchFamily="34" charset="0"/>
                <a:ea typeface="Times New Roman" panose="02020603050405020304" pitchFamily="18" charset="0"/>
              </a:rPr>
              <a:t>Restringir los derechos políticos de las mujeres con base a la aplicación de tradiciones, costumbres o sistemas normativos internos o propios, que sean violatorios de los derechos humanos;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XIV. 	</a:t>
            </a:r>
            <a:r>
              <a:rPr lang="es-MX" sz="1800" dirty="0">
                <a:effectLst/>
                <a:latin typeface="Arial" panose="020B0604020202020204" pitchFamily="34" charset="0"/>
                <a:ea typeface="Times New Roman" panose="02020603050405020304" pitchFamily="18" charset="0"/>
              </a:rPr>
              <a:t>Imponer, con base en estereotipos de género, la realización de actividades distintas a las atribuciones propias de la representación política, cargo o función;</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 	</a:t>
            </a:r>
            <a:r>
              <a:rPr lang="es-MX" sz="1800" dirty="0">
                <a:effectLst/>
                <a:latin typeface="Arial" panose="020B0604020202020204" pitchFamily="34" charset="0"/>
                <a:ea typeface="Times New Roman" panose="02020603050405020304" pitchFamily="18" charset="0"/>
              </a:rPr>
              <a:t>Discriminar a la mujer en el ejercicio de sus derechos políticos por encontrarse en estado de embarazo, parto, puerperio, o impedir o restringir su reincorporación al cargo tras hacer uso de la licencia de maternidad o de cualquier otra licencia contemplada en la normatividad;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	</a:t>
            </a:r>
            <a:r>
              <a:rPr lang="es-MX" sz="1800" dirty="0">
                <a:effectLst/>
                <a:latin typeface="Arial" panose="020B0604020202020204" pitchFamily="34" charset="0"/>
                <a:ea typeface="Times New Roman" panose="02020603050405020304" pitchFamily="18" charset="0"/>
              </a:rPr>
              <a:t>Ejercer violencia física, sexual, simbólica, psicológica, económica o patrimonial contra una mujer en ejercicio de sus derechos políticos;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XVII.	</a:t>
            </a:r>
            <a:r>
              <a:rPr lang="es-MX" sz="1800" dirty="0">
                <a:effectLst/>
                <a:latin typeface="Arial" panose="020B0604020202020204" pitchFamily="34" charset="0"/>
                <a:ea typeface="Times New Roman" panose="02020603050405020304" pitchFamily="18" charset="0"/>
              </a:rPr>
              <a:t>Limitar o negar arbitrariamente el uso de cualquier recurso o atribución inherente al cargo que ocupe la mujer, incluido el pago de salarios, dietas u otras prestaciones asociadas al ejercicio del cargo,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XVIII. 	</a:t>
            </a:r>
            <a:r>
              <a:rPr lang="es-MX" sz="1800" dirty="0">
                <a:effectLst/>
                <a:latin typeface="Arial" panose="020B0604020202020204" pitchFamily="34" charset="0"/>
                <a:ea typeface="Times New Roman" panose="02020603050405020304" pitchFamily="18" charset="0"/>
              </a:rPr>
              <a:t>Obligar a una mujer, mediante fuerza, presión o intimidación, a suscribir documentos o avalar decisiones contrarias a su voluntad o a la ley;</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XIX. 	</a:t>
            </a:r>
            <a:r>
              <a:rPr lang="es-MX" sz="1800" dirty="0">
                <a:effectLst/>
                <a:latin typeface="Arial" panose="020B0604020202020204" pitchFamily="34" charset="0"/>
                <a:ea typeface="Times New Roman" panose="02020603050405020304" pitchFamily="18" charset="0"/>
              </a:rPr>
              <a:t>Obstaculizar o impedir el acceso a la justicia de las mujeres para proteger sus derechos políticos;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 	</a:t>
            </a:r>
            <a:r>
              <a:rPr lang="es-MX" sz="1800" dirty="0">
                <a:effectLst/>
                <a:latin typeface="Arial" panose="020B0604020202020204" pitchFamily="34" charset="0"/>
                <a:ea typeface="Times New Roman" panose="02020603050405020304" pitchFamily="18" charset="0"/>
              </a:rPr>
              <a:t>Limitar o negar arbitrariamente el uso de cualquier recurso o atribución inherente al cargo político que ocupa la mujer, impidiendo el ejercicio del cargo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XXI. 	</a:t>
            </a:r>
            <a:r>
              <a:rPr lang="es-MX" sz="1800" dirty="0">
                <a:effectLst/>
                <a:latin typeface="Arial" panose="020B0604020202020204" pitchFamily="34" charset="0"/>
                <a:ea typeface="Times New Roman" panose="02020603050405020304" pitchFamily="18" charset="0"/>
              </a:rPr>
              <a:t>Imponer sanciones injustificadas o abusivas, impidiendo o restringiendo el ejercicio de sus derechos políticos en condiciones de igualdad, 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XXII. 	</a:t>
            </a:r>
            <a:r>
              <a:rPr lang="es-MX" sz="1800" dirty="0">
                <a:effectLst/>
                <a:latin typeface="Arial" panose="020B0604020202020204" pitchFamily="34" charset="0"/>
                <a:ea typeface="Times New Roman" panose="02020603050405020304" pitchFamily="18" charset="0"/>
              </a:rPr>
              <a:t>Cualesquiera otras formas análogas que lesionen o sean susceptibles de dañar la dignidad, integridad o libertad de las mujeres en el ejercicio de un cargo político, público, de poder o de decisión, que afecte sus derechos políticos electorales.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33</a:t>
            </a:fld>
            <a:endParaRPr lang="es-MX" dirty="0"/>
          </a:p>
        </p:txBody>
      </p:sp>
    </p:spTree>
    <p:extLst>
      <p:ext uri="{BB962C8B-B14F-4D97-AF65-F5344CB8AC3E}">
        <p14:creationId xmlns:p14="http://schemas.microsoft.com/office/powerpoint/2010/main" val="330978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r>
              <a:rPr lang="es-MX" dirty="0"/>
              <a:t>Reforma 1 de junio</a:t>
            </a:r>
          </a:p>
          <a:p>
            <a:r>
              <a:rPr lang="es-MX" dirty="0"/>
              <a:t>Ley Olimpia</a:t>
            </a:r>
          </a:p>
          <a:p>
            <a:endParaRPr lang="es-MX" dirty="0"/>
          </a:p>
          <a:p>
            <a:pPr algn="l"/>
            <a:r>
              <a:rPr lang="es-MX" b="0" i="0" dirty="0">
                <a:solidFill>
                  <a:srgbClr val="404041"/>
                </a:solidFill>
                <a:effectLst/>
                <a:latin typeface="Montserrat" panose="00000500000000000000" pitchFamily="2" charset="0"/>
              </a:rPr>
              <a:t>Se conoce de esta manera gracias a su impulsora, la activista Olimpia Corral Melo quien, después de ser víctima de la difusión de un video íntimo sin su con- sentimiento, se ha dedicado a promover proyectos que reglan la violencia digital en los congresos estatales.</a:t>
            </a:r>
          </a:p>
          <a:p>
            <a:r>
              <a:rPr lang="es-MX" b="1" dirty="0">
                <a:effectLst/>
              </a:rPr>
              <a:t>La Ley Olimpia aplica para todas las personas.</a:t>
            </a:r>
            <a:endParaRPr lang="es-MX" dirty="0">
              <a:effectLst/>
            </a:endParaRPr>
          </a:p>
          <a:p>
            <a:pPr algn="l"/>
            <a:r>
              <a:rPr lang="es-MX" b="0" i="0" dirty="0">
                <a:solidFill>
                  <a:srgbClr val="404041"/>
                </a:solidFill>
                <a:effectLst/>
                <a:latin typeface="Montserrat" panose="00000500000000000000" pitchFamily="2" charset="0"/>
              </a:rPr>
              <a:t>Hasta el momento 28 entidades son las que han aprobado normas en este sentido. Sin embargo, con las reformas a estas normas se busca que la violencia digital y la violencia en los medios de comunicación sean delitos sancionables en todo el país, por ello en noviembre pasado el Senado turnó a Comisiones modificaciones al proyecto de reforma y se encuentran pendientes para su discusión y, en su caso, aprobación.</a:t>
            </a:r>
          </a:p>
          <a:p>
            <a:pPr algn="l"/>
            <a:r>
              <a:rPr lang="es-MX" b="1" i="0" dirty="0">
                <a:solidFill>
                  <a:srgbClr val="404041"/>
                </a:solidFill>
                <a:effectLst/>
                <a:latin typeface="Montserrat" panose="00000500000000000000" pitchFamily="2" charset="0"/>
              </a:rPr>
              <a:t>El proyecto de dictamen da respuesta a los siguientes conceptos:</a:t>
            </a:r>
            <a:endParaRPr lang="es-MX" b="0" i="0" dirty="0">
              <a:solidFill>
                <a:srgbClr val="404041"/>
              </a:solidFill>
              <a:effectLst/>
              <a:latin typeface="Montserrat" panose="00000500000000000000" pitchFamily="2" charset="0"/>
            </a:endParaRPr>
          </a:p>
          <a:p>
            <a:r>
              <a:rPr lang="es-MX" b="1" dirty="0">
                <a:effectLst/>
              </a:rPr>
              <a:t>¿Qué es la violencia digital?</a:t>
            </a:r>
            <a:endParaRPr lang="es-MX" dirty="0">
              <a:effectLst/>
            </a:endParaRPr>
          </a:p>
          <a:p>
            <a:r>
              <a:rPr lang="es-MX" dirty="0">
                <a:effectLst/>
              </a:rPr>
              <a:t>Son actos de acoso, hostigamiento, amenazas, insultos, mensajes</a:t>
            </a:r>
          </a:p>
          <a:p>
            <a:r>
              <a:rPr lang="es-MX" dirty="0">
                <a:effectLst/>
              </a:rPr>
              <a:t>de odio, vulneración de datos o información privada realizados mediante el uso de tecnologías. Además de la difusión de imágenes, audios o videos —reales o simulados— del contenido íntimo sexual de una persona sin su consentimiento.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34</a:t>
            </a:fld>
            <a:endParaRPr lang="es-MX" dirty="0"/>
          </a:p>
        </p:txBody>
      </p:sp>
    </p:spTree>
    <p:extLst>
      <p:ext uri="{BB962C8B-B14F-4D97-AF65-F5344CB8AC3E}">
        <p14:creationId xmlns:p14="http://schemas.microsoft.com/office/powerpoint/2010/main" val="20716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effectLst/>
              </a:rPr>
              <a:t>¿Qué es la violencia mediática?</a:t>
            </a:r>
            <a:endParaRPr lang="es-MX" dirty="0">
              <a:effectLst/>
            </a:endParaRPr>
          </a:p>
          <a:p>
            <a:r>
              <a:rPr lang="es-MX" dirty="0">
                <a:effectLst/>
              </a:rPr>
              <a:t>Son actos realizados a través de cualquier medio de comunicación que promueven directa o indirectamente estereotipos sexistas, apología de la violencia contra las mujeres y las niñas, producen o permiten la difusión de discurso de odio sexista y discriminación de género o desigualdad entre mujeres y hombres.</a:t>
            </a:r>
          </a:p>
          <a:p>
            <a:r>
              <a:rPr lang="es-MX" b="1" dirty="0">
                <a:effectLst/>
              </a:rPr>
              <a:t>¿Qué conductas atentan contra la intimidad sexual?</a:t>
            </a:r>
            <a:endParaRPr lang="es-MX" dirty="0">
              <a:effectLst/>
            </a:endParaRPr>
          </a:p>
          <a:p>
            <a:r>
              <a:rPr lang="es-MX" dirty="0">
                <a:effectLst/>
              </a:rPr>
              <a:t>Videograbar, audiograbar, fotografiar o elaborar videos reales o simulados de contenido sexual íntimo de una persona sin su consentimiento o mediante engaño.</a:t>
            </a:r>
          </a:p>
          <a:p>
            <a:r>
              <a:rPr lang="es-MX" dirty="0">
                <a:effectLst/>
              </a:rPr>
              <a:t>Exponer, distribuir, difundir, exhibir, reproducir, transmitir, comercializar, ofertar, intercambiar y compartir imágenes, audios o videos de contenido sexual íntimo de una persona, a sabiendas de que no existe consentimiento.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35</a:t>
            </a:fld>
            <a:endParaRPr lang="es-MX" dirty="0"/>
          </a:p>
        </p:txBody>
      </p:sp>
    </p:spTree>
    <p:extLst>
      <p:ext uri="{BB962C8B-B14F-4D97-AF65-F5344CB8AC3E}">
        <p14:creationId xmlns:p14="http://schemas.microsoft.com/office/powerpoint/2010/main" val="356379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feminicida</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Forma extrema de violencia de género contra las mujeres, producto de la violación de sus derechos humanos que pueden llegar hasta la muerte</a:t>
            </a:r>
          </a:p>
          <a:p>
            <a:pPr marL="0" marR="0" indent="0" algn="l" rtl="0" eaLnBrk="1" fontAlgn="auto" latinLnBrk="0" hangingPunct="1">
              <a:spcBef>
                <a:spcPts val="0"/>
              </a:spcBef>
              <a:spcAft>
                <a:spcPts val="0"/>
              </a:spcAft>
            </a:pPr>
            <a:endPar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endParaRPr>
          </a:p>
          <a:p>
            <a:pPr marL="0" marR="0" indent="0" algn="l" rtl="0" eaLnBrk="1" fontAlgn="auto" latinLnBrk="0" hangingPunct="1">
              <a:spcBef>
                <a:spcPts val="0"/>
              </a:spcBef>
              <a:spcAft>
                <a:spcPts val="0"/>
              </a:spcAft>
            </a:pPr>
            <a:r>
              <a:rPr lang="es-MX" sz="1200" b="1" i="0" u="none" strike="noStrike" kern="1200" dirty="0">
                <a:ln w="9525" cap="flat" cmpd="sng" algn="ctr">
                  <a:solidFill>
                    <a:srgbClr val="AF9A79"/>
                  </a:solidFill>
                  <a:prstDash val="solid"/>
                  <a:round/>
                </a:ln>
                <a:solidFill>
                  <a:srgbClr val="404040"/>
                </a:solidFill>
                <a:effectLst/>
                <a:latin typeface="Calibri" panose="020F0502020204030204" pitchFamily="34" charset="0"/>
              </a:rPr>
              <a:t>Y sí a los hombres también los matan. Otros hombres.</a:t>
            </a:r>
          </a:p>
          <a:p>
            <a:pPr marL="0" marR="0" indent="0" algn="l" rtl="0" eaLnBrk="1" fontAlgn="auto" latinLnBrk="0" hangingPunct="1">
              <a:spcBef>
                <a:spcPts val="0"/>
              </a:spcBef>
              <a:spcAft>
                <a:spcPts val="0"/>
              </a:spcAft>
            </a:pPr>
            <a:r>
              <a:rPr lang="es-MX" sz="1200" b="1" i="0" u="none" strike="noStrike" kern="1200" dirty="0">
                <a:ln w="9525" cap="flat" cmpd="sng" algn="ctr">
                  <a:solidFill>
                    <a:srgbClr val="AF9A79"/>
                  </a:solidFill>
                  <a:prstDash val="solid"/>
                  <a:round/>
                </a:ln>
                <a:solidFill>
                  <a:srgbClr val="404040"/>
                </a:solidFill>
                <a:effectLst/>
                <a:latin typeface="Calibri" panose="020F0502020204030204" pitchFamily="34" charset="0"/>
              </a:rPr>
              <a:t>Y sí algunas mujeres han llegado a matar a hombres, 0.1 y la mayoría en defensa propia.</a:t>
            </a:r>
          </a:p>
          <a:p>
            <a:pPr marL="0" marR="0" indent="0" algn="l" rtl="0" eaLnBrk="1" fontAlgn="auto" latinLnBrk="0" hangingPunct="1">
              <a:spcBef>
                <a:spcPts val="0"/>
              </a:spcBef>
              <a:spcAft>
                <a:spcPts val="0"/>
              </a:spcAft>
            </a:pPr>
            <a:endParaRPr lang="es-MX" sz="1200" b="0" i="0" u="none" strike="noStrike" dirty="0">
              <a:effectLst/>
              <a:latin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Es la forma extrema de violencia de género contra las mujeres, producto de la violación de sus derechos humanos, en los ámbitos público y privado, conformado por el conjunto de conductas misóginas que pueden conllevar impunidad social y del Estado, y puede culminar en homicidio y otras formas de muerte violenta contra las mujeres.</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36</a:t>
            </a:fld>
            <a:endParaRPr lang="es-MX" dirty="0"/>
          </a:p>
        </p:txBody>
      </p:sp>
    </p:spTree>
    <p:extLst>
      <p:ext uri="{BB962C8B-B14F-4D97-AF65-F5344CB8AC3E}">
        <p14:creationId xmlns:p14="http://schemas.microsoft.com/office/powerpoint/2010/main" val="37518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2800" dirty="0"/>
              <a:t>Cifras del Secretariado Ejecutivo del Sistema Nacional de Seguridad Pública (SESNSP) indican que a nivel nacional de enero a mayo de 2019 se registraron 369 feminicidios y 20,651 delitos contra la seguridad sexual, mientras que en la CDMX se registraron 13 feminicidios y 2,704 delitos sexuales entre violaciones abusos y acosos sexuales que no vienen desagregados por género. </a:t>
            </a:r>
          </a:p>
          <a:p>
            <a:pPr algn="just"/>
            <a:endParaRPr lang="es-MX" sz="2800"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sz="4000" dirty="0"/>
              <a:t>Si consideramos que de acuerdo a la Encuesta Nacional de Victimización y Percepción sobre Seguridad Pública 2018, existe un índice del 93.2% en la cifra negra, esto es, delitos que no se denuncian o bien la autoridad no inició una carpeta de investigación, podemos concluir que las cifras oficiales sobre violencia contra las mujeres son la punta del iceberg de una grave crisis de violencia machista, y que lejos de disminuirla la tendencia indica que va una alarmante alza.</a:t>
            </a:r>
          </a:p>
          <a:p>
            <a:pPr algn="just"/>
            <a:endParaRPr lang="es-MX" sz="2800" dirty="0"/>
          </a:p>
          <a:p>
            <a:pPr algn="just"/>
            <a:r>
              <a:rPr lang="es-MX" sz="4000" dirty="0"/>
              <a:t>En México, 7 de cada 10 mujeres de 15 años y más ha vivido violencia por parte de su pareja o de otras personas en su familia, en la comunidad, en el trabajo o en la escuela. La violencia más frecuente entre las mujeres es la familiar, cuatro de cada diez mujeres han sufrido violencia por parte de su pareja. </a:t>
            </a:r>
          </a:p>
          <a:p>
            <a:pPr algn="just"/>
            <a:endParaRPr lang="es-MX" sz="4000" dirty="0"/>
          </a:p>
          <a:p>
            <a:pPr algn="just"/>
            <a:r>
              <a:rPr lang="es-MX" sz="4000" dirty="0"/>
              <a:t>El 41.3% de las mujeres ha sido víctima de violencia sexual.</a:t>
            </a:r>
          </a:p>
          <a:p>
            <a:pPr algn="just"/>
            <a:endParaRPr lang="es-MX" sz="4000" dirty="0"/>
          </a:p>
          <a:p>
            <a:pPr algn="just"/>
            <a:r>
              <a:rPr lang="es-MX" sz="4000" dirty="0"/>
              <a:t>Datos de la ENDIREH 2016 ubica a la CDMX en el primer lugar de violencia contra las mujeres, donde 8 de cada 10 mujeres han sufrido algún episodio de violencia, siendo las agresiones sexuales en el espacio comunitario las más recurrentes con el 66.8%</a:t>
            </a:r>
          </a:p>
          <a:p>
            <a:pPr algn="just"/>
            <a:endParaRPr lang="es-MX" sz="4000"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sz="5400" b="0" u="none" strike="noStrike" cap="all" dirty="0">
                <a:solidFill>
                  <a:srgbClr val="000000"/>
                </a:solidFill>
                <a:effectLst/>
                <a:latin typeface="EB Garamond" panose="020B0604020202020204" pitchFamily="2" charset="0"/>
                <a:hlinkClick r:id="rId3"/>
              </a:rPr>
              <a:t>EL MAPA DE LOS FEMINICIDIOS EN MÉXICO</a:t>
            </a:r>
            <a:endParaRPr lang="es-MX" sz="5400" b="0" cap="all" dirty="0">
              <a:solidFill>
                <a:srgbClr val="000000"/>
              </a:solidFill>
              <a:effectLst/>
              <a:latin typeface="EB Garamond" panose="020B0604020202020204" pitchFamily="2" charset="0"/>
            </a:endParaRPr>
          </a:p>
          <a:p>
            <a:pPr algn="just"/>
            <a:endParaRPr lang="es-MX" sz="4000" dirty="0"/>
          </a:p>
          <a:p>
            <a:pPr algn="just"/>
            <a:endParaRPr lang="es-MX" sz="4000" dirty="0"/>
          </a:p>
          <a:p>
            <a:pPr algn="just"/>
            <a:endParaRPr lang="es-MX" sz="2800"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37</a:t>
            </a:fld>
            <a:endParaRPr lang="es-MX" dirty="0"/>
          </a:p>
        </p:txBody>
      </p:sp>
    </p:spTree>
    <p:extLst>
      <p:ext uri="{BB962C8B-B14F-4D97-AF65-F5344CB8AC3E}">
        <p14:creationId xmlns:p14="http://schemas.microsoft.com/office/powerpoint/2010/main" val="2921255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2800" dirty="0"/>
              <a:t>Hay 25 Alertas de violencia de género en 22 Estados</a:t>
            </a:r>
          </a:p>
          <a:p>
            <a:pPr algn="just"/>
            <a:endParaRPr lang="es-MX" sz="4000" b="0" i="0" dirty="0">
              <a:solidFill>
                <a:srgbClr val="0C0C0C"/>
              </a:solidFill>
              <a:effectLst/>
              <a:latin typeface="Raleway" pitchFamily="2" charset="0"/>
            </a:endParaRPr>
          </a:p>
          <a:p>
            <a:pPr algn="just"/>
            <a:r>
              <a:rPr lang="es-MX" sz="4000" b="0" i="0" dirty="0">
                <a:solidFill>
                  <a:srgbClr val="0C0C0C"/>
                </a:solidFill>
                <a:effectLst/>
                <a:latin typeface="Raleway" pitchFamily="2" charset="0"/>
              </a:rPr>
              <a:t>Hasta el agosto de 2021, hay 22 Declaratorias de Alerta de Violencia de Género contra las Mujeres en México por violencia feminicida, 2 por agravio comparado y 1 por desaparición. En 22 Entidades.</a:t>
            </a:r>
          </a:p>
          <a:p>
            <a:pPr algn="just"/>
            <a:endParaRPr lang="es-MX" sz="4000" b="0" i="0" dirty="0">
              <a:solidFill>
                <a:srgbClr val="0C0C0C"/>
              </a:solidFill>
              <a:effectLst/>
              <a:latin typeface="Raleway" pitchFamily="2"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lang="es-MX" sz="4000" b="0" i="0" dirty="0">
                <a:solidFill>
                  <a:srgbClr val="0C0C0C"/>
                </a:solidFill>
                <a:effectLst/>
                <a:latin typeface="Raleway" pitchFamily="2" charset="0"/>
              </a:rPr>
              <a:t>La primera Alerta fue declarada en julio del 2015 en el Estado de México por el incremento de violencia feminicida, ya suman dos es esa entidad por el aumento de niñas, adolescentes y mujeres desaparecidas. Las dos últimas en agosto del 2021 fueron activadas en el los estado Sonora y Chihuahua.</a:t>
            </a:r>
          </a:p>
          <a:p>
            <a:pPr algn="just"/>
            <a:endParaRPr lang="es-MX" sz="4000" b="0" i="0" dirty="0">
              <a:solidFill>
                <a:srgbClr val="0C0C0C"/>
              </a:solidFill>
              <a:effectLst/>
              <a:latin typeface="Raleway" pitchFamily="2" charset="0"/>
            </a:endParaRPr>
          </a:p>
          <a:p>
            <a:pPr algn="l"/>
            <a:r>
              <a:rPr lang="es-MX" sz="5400" b="1" i="0" dirty="0">
                <a:solidFill>
                  <a:srgbClr val="404041"/>
                </a:solidFill>
                <a:effectLst/>
                <a:latin typeface="Montserrat" panose="00000500000000000000" pitchFamily="2" charset="0"/>
              </a:rPr>
              <a:t>¿Qué es la violencia feminicida?</a:t>
            </a:r>
          </a:p>
          <a:p>
            <a:pPr algn="l"/>
            <a:r>
              <a:rPr lang="es-MX" sz="5400" b="0" i="0" dirty="0">
                <a:solidFill>
                  <a:srgbClr val="404041"/>
                </a:solidFill>
                <a:effectLst/>
                <a:latin typeface="Montserrat" panose="00000500000000000000" pitchFamily="2" charset="0"/>
              </a:rPr>
              <a:t>Es la forma extrema de violencia contra las mujeres por el solo hecho de ser mujeres, ocasionada por la violación de sus derechos humanos, en los espacios público y privado; está integrada por las conductas de odio o rechazo hacia las mujeres, que pueden no ser sancionadas por la sociedad o por la autoridad encargada de hacerlo y puede terminar en homicidio y otras formas de muerte violenta de mujeres. (Artículo 21 de la Ley de Acceso).</a:t>
            </a:r>
          </a:p>
          <a:p>
            <a:pPr algn="l"/>
            <a:r>
              <a:rPr lang="es-MX" sz="5400" b="1" i="0" dirty="0">
                <a:solidFill>
                  <a:srgbClr val="404041"/>
                </a:solidFill>
                <a:effectLst/>
                <a:latin typeface="Montserrat" panose="00000500000000000000" pitchFamily="2" charset="0"/>
              </a:rPr>
              <a:t>¿Cuándo se presenta un agravio comparado?</a:t>
            </a:r>
          </a:p>
          <a:p>
            <a:pPr algn="l"/>
            <a:r>
              <a:rPr lang="es-MX" sz="5400" b="0" i="0" dirty="0">
                <a:solidFill>
                  <a:srgbClr val="404041"/>
                </a:solidFill>
                <a:effectLst/>
                <a:latin typeface="Montserrat" panose="00000500000000000000" pitchFamily="2" charset="0"/>
              </a:rPr>
              <a:t>Cuando un ordenamiento jurídico vigente o una política pública contengan alguno de los siguientes supuestos y éstos transgredan los Derechos Humanos de las Mujeres:</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Distinciones, restricciones o derechos específicos diversos para una misma problemática o delito, en detrimento de las mujeres de esa entidad federativa o municipio;</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No se proporcione el mismo trato jurídico en igualdad de circunstancias, generando una discriminación y consecuente agravio, o</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Se genere una aplicación desigual de la ley, lesionándose los Derechos Humanos de las Mujeres, así como los principios de igualdad y no discriminación.</a:t>
            </a:r>
            <a:endParaRPr lang="es-MX" sz="5400" b="1" i="0" dirty="0">
              <a:solidFill>
                <a:srgbClr val="FF0000"/>
              </a:solidFill>
              <a:effectLst/>
              <a:latin typeface="Montserrat" panose="00000500000000000000" pitchFamily="2" charset="0"/>
            </a:endParaRPr>
          </a:p>
          <a:p>
            <a:pPr algn="just"/>
            <a:endParaRPr lang="es-MX" sz="5400" b="1" i="0" dirty="0">
              <a:solidFill>
                <a:srgbClr val="FF0000"/>
              </a:solidFill>
              <a:effectLst/>
              <a:latin typeface="Montserrat" panose="00000500000000000000" pitchFamily="2" charset="0"/>
            </a:endParaRPr>
          </a:p>
          <a:p>
            <a:pPr algn="just"/>
            <a:r>
              <a:rPr lang="es-MX" sz="5400" b="1" i="0" dirty="0">
                <a:solidFill>
                  <a:srgbClr val="FF0000"/>
                </a:solidFill>
                <a:effectLst/>
                <a:latin typeface="Montserrat" panose="00000500000000000000" pitchFamily="2" charset="0"/>
              </a:rPr>
              <a:t>Notas: </a:t>
            </a:r>
          </a:p>
          <a:p>
            <a:pPr algn="just"/>
            <a:endParaRPr lang="es-MX" sz="5400" b="1" i="0" dirty="0">
              <a:solidFill>
                <a:srgbClr val="FF0000"/>
              </a:solidFill>
              <a:effectLst/>
              <a:latin typeface="Montserrat" panose="00000500000000000000" pitchFamily="2" charset="0"/>
            </a:endParaRPr>
          </a:p>
          <a:p>
            <a:pPr algn="just"/>
            <a:r>
              <a:rPr lang="es-MX" sz="5400" b="1" i="0" dirty="0">
                <a:solidFill>
                  <a:srgbClr val="FF0000"/>
                </a:solidFill>
                <a:effectLst/>
                <a:latin typeface="Montserrat" panose="00000500000000000000" pitchFamily="2" charset="0"/>
              </a:rPr>
              <a:t>Dice la pagina del INMUJERES: A la fecha se han declarado 25 AVGM</a:t>
            </a:r>
            <a:r>
              <a:rPr lang="es-MX" sz="5400" b="0" i="0" dirty="0">
                <a:solidFill>
                  <a:srgbClr val="FF0000"/>
                </a:solidFill>
                <a:effectLst/>
                <a:latin typeface="Montserrat" panose="00000500000000000000" pitchFamily="2" charset="0"/>
              </a:rPr>
              <a:t> en </a:t>
            </a:r>
            <a:r>
              <a:rPr lang="es-MX" sz="5400" b="1" i="0" dirty="0">
                <a:solidFill>
                  <a:srgbClr val="FF0000"/>
                </a:solidFill>
                <a:effectLst/>
                <a:latin typeface="Montserrat" panose="00000500000000000000" pitchFamily="2" charset="0"/>
              </a:rPr>
              <a:t>22 entidades</a:t>
            </a:r>
            <a:r>
              <a:rPr lang="es-MX" sz="4000" b="0" i="0" dirty="0">
                <a:solidFill>
                  <a:srgbClr val="FF0000"/>
                </a:solidFill>
                <a:effectLst/>
                <a:latin typeface="Raleway" pitchFamily="2" charset="0"/>
              </a:rPr>
              <a:t> PERO no coincide con la información que presentan… en realidad muestran 22 en 19 estados. Y la CDMX dice que no está declarada, sé que hay una en trámite pero hay otra del Estado que tiene tantito más de dos años y es la que da cuentas la Jefa de Gobierno, no?</a:t>
            </a:r>
          </a:p>
          <a:p>
            <a:pPr algn="just"/>
            <a:endParaRPr lang="es-MX" sz="4000" b="0" i="0" dirty="0">
              <a:solidFill>
                <a:srgbClr val="FF0000"/>
              </a:solidFill>
              <a:effectLst/>
              <a:latin typeface="Raleway" pitchFamily="2" charset="0"/>
            </a:endParaRPr>
          </a:p>
          <a:p>
            <a:pPr algn="just"/>
            <a:r>
              <a:rPr lang="es-MX" sz="4000" b="1" i="0" dirty="0">
                <a:solidFill>
                  <a:srgbClr val="FF0000"/>
                </a:solidFill>
                <a:effectLst/>
                <a:latin typeface="Raleway" pitchFamily="2" charset="0"/>
              </a:rPr>
              <a:t>Y efectivamente yo encontré 25 AVGM en 22 Entidades (cotando la CDMX y las últimas de Sonora y Chihuahua)</a:t>
            </a: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algn="just"/>
            <a:r>
              <a:rPr lang="es-MX" sz="4000" b="0" i="0" dirty="0">
                <a:solidFill>
                  <a:srgbClr val="0C0C0C"/>
                </a:solidFill>
                <a:effectLst/>
                <a:latin typeface="Raleway" pitchFamily="2" charset="0"/>
              </a:rPr>
              <a:t>Y Milenio tiene una nota con 22</a:t>
            </a:r>
          </a:p>
          <a:p>
            <a:pPr algn="just"/>
            <a:endParaRPr lang="es-MX" sz="4000" b="0" i="0" dirty="0">
              <a:solidFill>
                <a:srgbClr val="0C0C0C"/>
              </a:solidFill>
              <a:effectLst/>
              <a:latin typeface="Raleway" pitchFamily="2"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Baja California,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Campeche,</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Chiapas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dirty="0">
                <a:solidFill>
                  <a:srgbClr val="333333"/>
                </a:solidFill>
                <a:effectLst/>
                <a:latin typeface="---utopia-5"/>
                <a:ea typeface="Calibri" panose="020F0502020204030204" pitchFamily="34" charset="0"/>
                <a:cs typeface="Times New Roman" panose="02020603050405020304" pitchFamily="18" charset="0"/>
              </a:rPr>
              <a:t>Chihuahua </a:t>
            </a:r>
            <a:r>
              <a:rPr lang="es-MX" sz="2800" b="1" i="0" dirty="0">
                <a:effectLst/>
                <a:latin typeface="Public Sans"/>
              </a:rPr>
              <a:t>Agosto 2021</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i="1" dirty="0">
                <a:solidFill>
                  <a:srgbClr val="333333"/>
                </a:solidFill>
                <a:effectLst/>
                <a:latin typeface="---utopia-5"/>
                <a:ea typeface="Calibri" panose="020F0502020204030204" pitchFamily="34" charset="0"/>
                <a:cs typeface="Times New Roman" panose="02020603050405020304" pitchFamily="18" charset="0"/>
              </a:rPr>
              <a:t>Ciudad de México 21-11-2019</a:t>
            </a:r>
            <a:endParaRPr lang="es-MX"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Colima, </a:t>
            </a: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Durango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Estado de México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Guerrero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Jalisco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Michoacán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Morelos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Nayarit</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Nuevo León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Oaxaca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Puebla,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Quintana Roo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San Luis Potosí</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Sinaloa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dirty="0">
                <a:solidFill>
                  <a:srgbClr val="333333"/>
                </a:solidFill>
                <a:effectLst/>
                <a:latin typeface="---utopia-5"/>
                <a:ea typeface="Calibri" panose="020F0502020204030204" pitchFamily="34" charset="0"/>
                <a:cs typeface="Times New Roman" panose="02020603050405020304" pitchFamily="18" charset="0"/>
              </a:rPr>
              <a:t>Sonora </a:t>
            </a:r>
            <a:r>
              <a:rPr lang="pt-BR" sz="2800" b="0" i="0" dirty="0">
                <a:solidFill>
                  <a:srgbClr val="404041"/>
                </a:solidFill>
                <a:effectLst/>
                <a:latin typeface="Montserrat" panose="00000500000000000000" pitchFamily="2" charset="0"/>
              </a:rPr>
              <a:t>20 de agosto de 2021</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Tlaxcala,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Zacatecas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algn="l"/>
            <a:r>
              <a:rPr lang="es-MX" sz="5400" b="0" i="0" dirty="0">
                <a:solidFill>
                  <a:srgbClr val="404041"/>
                </a:solidFill>
                <a:effectLst/>
                <a:latin typeface="Montserrat" panose="00000500000000000000" pitchFamily="2" charset="0"/>
              </a:rPr>
              <a:t>Info del INMUJERES:</a:t>
            </a: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3"/>
              </a:rPr>
              <a:t>Estado de México</a:t>
            </a:r>
            <a:r>
              <a:rPr lang="es-MX" sz="1800"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rPr>
              <a: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31 de julio de 2015 en 11 municipios: Ecatepec de Morelos, Nezahualcóyotl, Tlalnepantla de Baz, Toluca de Lerdo, Chalco, Chimalhuacán, Naucalpan de Juárez, Tultitlán, Ixtapaluca, Valle de Chalco y Cuautitlán Izcallí.</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4"/>
              </a:rPr>
              <a:t>Morelos</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10 de agosto de 2015 para ocho municipios: Cuautla, Cuernavaca, Emiliano Zapata, Jiutepec, Puente de Ixtla, Temixco, Xochitepec y Yautepec.</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5"/>
              </a:rPr>
              <a:t>Michoacán</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27 de junio de 2016 para 14 municipios: Morelia, Uruapan, Lázaro Cárdenas, Zamora, Apatzingán, Zitácuaro, Los Reyes, Pátzcuaro, Tacámbaro, Hidalgo, Huétamo, La Piedad, Sahuayo y Maravatío.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6"/>
              </a:rPr>
              <a:t>Chiapas</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18 de noviembre en 7 municipios del estado: Comitán de Domínguez, Chiapa de Corzo, San Cristóbal de las Casas, Tapachula, Tonalá, Tuxtla Gutiérrez y Villaflores. Asimismo, requiere acciones específicas para la región de los Altos de Chiapas, la cual incluye los municipios de Aldama, Amatenango del Valle, Chalchihuitán, Chamula, Shanal, Chenalhó, Huiztán, Larráinzar, Mitontic, Oxchuc, Pantelhó, San Cristóbal de las Casas, San Juan Cancuc, Santiago El Pinar, Tenejapa, Teopisca y Zinacantán.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7"/>
              </a:rPr>
              <a:t>Nuevo León</a:t>
            </a:r>
            <a:r>
              <a:rPr lang="es-MX" sz="1800" u="sng"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hlinkClick r:id="rId7"/>
              </a:rPr>
              <a: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18 de noviembre en 5 municipios del estado: Apodaca, Cadereyta Jiménez, Guadalupe, Juárez y Monterrey.</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8"/>
              </a:rPr>
              <a:t>Veracruz VF</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23 de noviembre de 2016 en 11 municipios: Boca del Río, Coatzacoalcos, Córdoba, Las Choapas, Martínez de la Torre, Minatitlán, Orizaba, Poza Rica de Hidalgo, Tuxpan, Veracruz y Xalapa.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9"/>
              </a:rPr>
              <a:t>Sinaloa</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31 de marzo de 2017 en 5 municipios:  Ahome, Culiacán, Guasave, Mazatlán y Navolato.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0"/>
              </a:rPr>
              <a:t>Colima</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20 de junio de 2017 en 5 municipios: Colima, Coquimatlán, Cuauhtémoc, Tecomán y Villa de Álvarez.</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1"/>
              </a:rPr>
              <a:t>San Luis Potosí</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21 de junio de 2017 en 6 municipios: Ciudad Valles, Matehuala, San Luis Potosí, Soledad de Graciano Sánchez, Tamazunchale y Tamuín.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2"/>
              </a:rPr>
              <a:t>Guerrero</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22 de junio de 2017 en 8 municipios: Acapulco de Juárez, Ayutla de los Libres, Chilpancingo de los Bravo, Coyuca de Catalán, Iguala de la Independencia, José Azueta, Ometepec y Tlapa de Comonfort.</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3"/>
              </a:rPr>
              <a:t>Quintana Roo</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7 de julio de 2017 en tres municipios: Benito Juárez, Cozumel y Solidaridad. Asimismo, requiere acciones específicas para el municipio de Lázaro Cárdenas, municipio de población indígena.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4"/>
              </a:rPr>
              <a:t>Nayarit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4 de agosto de 2017 en siete municipios: Acaponeta, Bahía de Banderas, Del Nayar, Ixtlán del Río, Santiago Ixcuintla, Tecuala y Tepic. Asimismo, establece acciones específicas para los municipios con predominante población indígena: Del Nayar, La Yesca y Huajicori.</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Veracruz AC: Se declaró el 13 de diciembre de 2017 por agravio comparado a los poderes Legislativo, Ejecutivo y Judicial.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Zacatecas. Declaratoria el 7 de agosto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Oaxaca, 29 de agosto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Durango, 5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Campeche, 16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Jalisco, 20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Puebla, 8 de abril de 2019.</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Estado de México 2m 20 de septiembre de 2019.</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A42145"/>
                </a:solidFill>
                <a:effectLst/>
                <a:latin typeface="Montserrat" panose="00000500000000000000" pitchFamily="2" charset="0"/>
                <a:ea typeface="Times New Roman" panose="02020603050405020304" pitchFamily="18" charset="0"/>
                <a:cs typeface="Times New Roman" panose="02020603050405020304" pitchFamily="18" charset="0"/>
              </a:rPr>
              <a:t>Guerrero AC, 5 de junio de 2020.</a:t>
            </a:r>
            <a:endParaRPr lang="es-MX" sz="1800" dirty="0">
              <a:solidFill>
                <a:srgbClr val="A4214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Baja California, 25 de junio de 2021</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MX" sz="2800"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38</a:t>
            </a:fld>
            <a:endParaRPr lang="es-MX" dirty="0"/>
          </a:p>
        </p:txBody>
      </p:sp>
    </p:spTree>
    <p:extLst>
      <p:ext uri="{BB962C8B-B14F-4D97-AF65-F5344CB8AC3E}">
        <p14:creationId xmlns:p14="http://schemas.microsoft.com/office/powerpoint/2010/main" val="1494194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b="1" i="0" dirty="0">
                <a:solidFill>
                  <a:srgbClr val="000000"/>
                </a:solidFill>
                <a:effectLst/>
                <a:latin typeface="Calibri" panose="020F0502020204030204" pitchFamily="34" charset="0"/>
              </a:rPr>
              <a:t>Normalización de la violencia</a:t>
            </a:r>
          </a:p>
          <a:p>
            <a:pPr algn="l"/>
            <a:endParaRPr lang="es-MX" sz="1800" b="0" i="0" dirty="0">
              <a:solidFill>
                <a:srgbClr val="201F1E"/>
              </a:solidFill>
              <a:effectLst/>
              <a:latin typeface="Montserrat Regular" panose="00000500000000000000" pitchFamily="2" charset="0"/>
            </a:endParaRPr>
          </a:p>
          <a:p>
            <a:pPr algn="l"/>
            <a:r>
              <a:rPr lang="es-MX" sz="1800" b="1" i="0" dirty="0">
                <a:solidFill>
                  <a:srgbClr val="000000"/>
                </a:solidFill>
                <a:effectLst/>
                <a:latin typeface="Calibri" panose="020F0502020204030204" pitchFamily="34" charset="0"/>
              </a:rPr>
              <a:t> </a:t>
            </a:r>
            <a:r>
              <a:rPr lang="es-MX" sz="1200" b="1" dirty="0">
                <a:latin typeface="Montserrat" panose="00000500000000000000" pitchFamily="2" charset="0"/>
              </a:rPr>
              <a:t>Es común que se invisibilice la violencia cotidiana que viven las mujeres</a:t>
            </a:r>
            <a:r>
              <a:rPr lang="es-MX" sz="1200" dirty="0">
                <a:latin typeface="Montserrat" panose="00000500000000000000" pitchFamily="2" charset="0"/>
              </a:rPr>
              <a:t>, como por ejemplo gestos, agresiones verbales, comportamientos corporales invasivos a su intimidad, tocamientos, acoso sexual y violaciones, debido a que por su frecuencia y cotidianidad se “normalizan” para el conjunto de la sociedad, es decir, que se asume como algo normal, como parte de la dinámica de las familias, de las parejas y en general, de la vida social y comunitaria. </a:t>
            </a: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39</a:t>
            </a:fld>
            <a:endParaRPr lang="es-MX" dirty="0"/>
          </a:p>
        </p:txBody>
      </p:sp>
    </p:spTree>
    <p:extLst>
      <p:ext uri="{BB962C8B-B14F-4D97-AF65-F5344CB8AC3E}">
        <p14:creationId xmlns:p14="http://schemas.microsoft.com/office/powerpoint/2010/main" val="3715404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b="1" i="0" dirty="0">
                <a:solidFill>
                  <a:srgbClr val="000000"/>
                </a:solidFill>
                <a:effectLst/>
                <a:latin typeface="Calibri" panose="020F0502020204030204" pitchFamily="34" charset="0"/>
              </a:rPr>
              <a:t>Como parte de esta Normalización de la violencia, se asumen como normarles conductas de los hombres hacía las mujeres como el HAS.</a:t>
            </a:r>
          </a:p>
          <a:p>
            <a:pPr algn="l"/>
            <a:endParaRPr lang="es-MX" sz="1800" b="1" i="0" dirty="0">
              <a:solidFill>
                <a:srgbClr val="000000"/>
              </a:solidFill>
              <a:effectLst/>
              <a:latin typeface="Calibri" panose="020F0502020204030204" pitchFamily="34" charset="0"/>
            </a:endParaRPr>
          </a:p>
          <a:p>
            <a:pPr algn="l"/>
            <a:r>
              <a:rPr lang="es-MX" sz="1800" b="1" i="0" dirty="0">
                <a:solidFill>
                  <a:srgbClr val="000000"/>
                </a:solidFill>
                <a:effectLst/>
                <a:latin typeface="Calibri" panose="020F0502020204030204" pitchFamily="34" charset="0"/>
              </a:rPr>
              <a:t>Por lo que en muchos casos no solo se toleran sino que hasta se legitiman.</a:t>
            </a:r>
          </a:p>
          <a:p>
            <a:pPr algn="l"/>
            <a:endParaRPr lang="es-MX" sz="1800" b="1" i="0" dirty="0">
              <a:solidFill>
                <a:srgbClr val="000000"/>
              </a:solidFill>
              <a:effectLst/>
              <a:latin typeface="Calibri" panose="020F050202020403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s-MX" sz="1800" dirty="0">
                <a:effectLst/>
                <a:latin typeface="Montserrat" panose="00000500000000000000" pitchFamily="2" charset="0"/>
                <a:ea typeface="DengXian" panose="02010600030101010101" pitchFamily="2" charset="-122"/>
                <a:cs typeface="Times New Roman" panose="02020603050405020304" pitchFamily="18" charset="0"/>
              </a:rPr>
              <a:t>La violencia simbólica que reproduce estereotipos de género y legitima la sumisión de las mujeres.</a:t>
            </a:r>
            <a:endParaRPr lang="es-MX" sz="2200" dirty="0">
              <a:latin typeface="Montserrat" panose="00000500000000000000" pitchFamily="2" charset="0"/>
            </a:endParaRPr>
          </a:p>
          <a:p>
            <a:pPr algn="l"/>
            <a:endParaRPr lang="es-MX" sz="1800" b="1" i="0" dirty="0">
              <a:solidFill>
                <a:srgbClr val="000000"/>
              </a:solidFill>
              <a:effectLst/>
              <a:latin typeface="Calibri" panose="020F0502020204030204" pitchFamily="34" charset="0"/>
            </a:endParaRPr>
          </a:p>
          <a:p>
            <a:pPr algn="l"/>
            <a:endParaRPr lang="es-MX" sz="1800" b="1" i="0" dirty="0">
              <a:solidFill>
                <a:srgbClr val="000000"/>
              </a:solidFill>
              <a:effectLst/>
              <a:latin typeface="Calibri" panose="020F0502020204030204" pitchFamily="34" charset="0"/>
            </a:endParaRPr>
          </a:p>
          <a:p>
            <a:pPr algn="l" fontAlgn="base"/>
            <a:r>
              <a:rPr lang="es-MX" b="1" i="0" dirty="0">
                <a:solidFill>
                  <a:srgbClr val="484848"/>
                </a:solidFill>
                <a:effectLst/>
                <a:latin typeface="inherit"/>
              </a:rPr>
              <a:t>La violencia simbólica Bourdieu</a:t>
            </a:r>
          </a:p>
          <a:p>
            <a:pPr algn="l" fontAlgn="base"/>
            <a:r>
              <a:rPr lang="es-MX" b="1" i="0" dirty="0">
                <a:solidFill>
                  <a:srgbClr val="484848"/>
                </a:solidFill>
                <a:effectLst/>
                <a:latin typeface="inherit"/>
              </a:rPr>
              <a:t>Describe una relación social donde el “dominador” ejerce un modo de violencia indirecta y no físicamente directa en contra de los “dominados”, los cuales no la evidencian y/o son inconscientes de dichas prácticas en su contra, por lo cual son “cómplices de la dominación a la que están sometidos” (Bourdieu, 1994).</a:t>
            </a:r>
            <a:endParaRPr lang="es-MX" b="0" i="0" dirty="0">
              <a:solidFill>
                <a:srgbClr val="484848"/>
              </a:solidFill>
              <a:effectLst/>
              <a:latin typeface="Lato" panose="020F0502020204030203" pitchFamily="34" charset="0"/>
            </a:endParaRPr>
          </a:p>
          <a:p>
            <a:pPr algn="l" fontAlgn="base"/>
            <a:endParaRPr lang="es-MX" b="0" i="0" dirty="0">
              <a:solidFill>
                <a:srgbClr val="484848"/>
              </a:solidFill>
              <a:effectLst/>
              <a:latin typeface="Lato" panose="020F0502020204030203" pitchFamily="34" charset="0"/>
            </a:endParaRPr>
          </a:p>
          <a:p>
            <a:pPr algn="l" fontAlgn="base"/>
            <a:r>
              <a:rPr lang="es-MX" b="0" i="0" dirty="0">
                <a:solidFill>
                  <a:srgbClr val="484848"/>
                </a:solidFill>
                <a:effectLst/>
                <a:latin typeface="Lato" panose="020F0502020204030203" pitchFamily="34" charset="0"/>
              </a:rPr>
              <a:t>Esta violencia está interiorizada y naturalizada hasta el punto de que creemos que las cosas “siempre fueron así” y por lo tanto, nuestros valores y lugares dentro de la sociedad serían no solo incuestionables, sino también inmutables.</a:t>
            </a:r>
          </a:p>
          <a:p>
            <a:pPr algn="l" fontAlgn="base"/>
            <a:endParaRPr lang="es-MX" b="0" i="0" dirty="0">
              <a:solidFill>
                <a:srgbClr val="484848"/>
              </a:solidFill>
              <a:effectLst/>
              <a:latin typeface="Lato" panose="020F0502020204030203" pitchFamily="34" charset="0"/>
            </a:endParaRPr>
          </a:p>
          <a:p>
            <a:pPr algn="l" fontAlgn="base"/>
            <a:r>
              <a:rPr lang="es-MX" b="0" i="0" dirty="0">
                <a:solidFill>
                  <a:srgbClr val="484848"/>
                </a:solidFill>
                <a:effectLst/>
                <a:latin typeface="Lato" panose="020F0502020204030203" pitchFamily="34" charset="0"/>
              </a:rPr>
              <a:t>En los medios de comunicación, es violencia simbólica todo lo que refuerza los estereotipos, pues están poniendo a cada uno “en su sitio”, todo el que es capaz de estigmatizar es responsable del pensamiento segregacionista, todos los segregados son “distintos a mi” y vistos como menos personas en el inconsciente. Cuanto menos persona se es, menos derechos y más susceptible se vuelve uno a los abusos en todas las esferas.</a:t>
            </a:r>
          </a:p>
          <a:p>
            <a:pPr algn="l"/>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40</a:t>
            </a:fld>
            <a:endParaRPr lang="es-MX" dirty="0"/>
          </a:p>
        </p:txBody>
      </p:sp>
    </p:spTree>
    <p:extLst>
      <p:ext uri="{BB962C8B-B14F-4D97-AF65-F5344CB8AC3E}">
        <p14:creationId xmlns:p14="http://schemas.microsoft.com/office/powerpoint/2010/main" val="3967164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1200" dirty="0">
                <a:latin typeface="Montserrat" panose="00000500000000000000" pitchFamily="2" charset="0"/>
                <a:ea typeface="Calibri" panose="020F0502020204030204" pitchFamily="34" charset="0"/>
                <a:cs typeface="Times New Roman" panose="02020603050405020304" pitchFamily="18" charset="0"/>
              </a:rPr>
              <a:t>M</a:t>
            </a:r>
            <a:r>
              <a:rPr lang="es-MX" sz="1200" dirty="0">
                <a:effectLst/>
                <a:latin typeface="Montserrat" panose="00000500000000000000" pitchFamily="2" charset="0"/>
                <a:ea typeface="Calibri" panose="020F0502020204030204" pitchFamily="34" charset="0"/>
                <a:cs typeface="Times New Roman" panose="02020603050405020304" pitchFamily="18" charset="0"/>
              </a:rPr>
              <a:t>ansplaining (la machoexplicación)</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mans plei ning</a:t>
            </a:r>
          </a:p>
          <a:p>
            <a:pPr algn="just"/>
            <a:r>
              <a:rPr lang="es-MX" b="0" i="0" dirty="0">
                <a:solidFill>
                  <a:srgbClr val="202124"/>
                </a:solidFill>
                <a:effectLst/>
                <a:latin typeface="arial" panose="020B0604020202020204" pitchFamily="34" charset="0"/>
              </a:rPr>
              <a:t>La palabra “</a:t>
            </a:r>
            <a:r>
              <a:rPr lang="es-MX" b="1" i="0" dirty="0">
                <a:solidFill>
                  <a:srgbClr val="202124"/>
                </a:solidFill>
                <a:effectLst/>
                <a:latin typeface="arial" panose="020B0604020202020204" pitchFamily="34" charset="0"/>
              </a:rPr>
              <a:t>mansplaining</a:t>
            </a:r>
            <a:r>
              <a:rPr lang="es-MX" b="0" i="0" dirty="0">
                <a:solidFill>
                  <a:srgbClr val="202124"/>
                </a:solidFill>
                <a:effectLst/>
                <a:latin typeface="arial" panose="020B0604020202020204" pitchFamily="34" charset="0"/>
              </a:rPr>
              <a:t>” es un neologismo anglófono basado en la composición de las palabras “man” (hombre) y “explaining” (explicar), que se define como “explicar algo a alguien, especialmente un hombre a una mujer, de una manera considerada como condescendiente o paternalista”</a:t>
            </a:r>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endParaRPr lang="es-MX" sz="1200" dirty="0">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Manterrupting (interrumpir o hasta callar a las mujeres puedo propiciar acoso laboral)</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Mante rropting</a:t>
            </a:r>
          </a:p>
          <a:p>
            <a:pPr algn="l"/>
            <a:r>
              <a:rPr lang="es-MX" b="0" i="0" dirty="0">
                <a:solidFill>
                  <a:srgbClr val="666666"/>
                </a:solidFill>
                <a:effectLst/>
                <a:latin typeface="Poppins" panose="020B0502040204020203" pitchFamily="2" charset="0"/>
              </a:rPr>
              <a:t>El </a:t>
            </a:r>
            <a:r>
              <a:rPr lang="es-MX" b="1" i="0" dirty="0">
                <a:solidFill>
                  <a:srgbClr val="666666"/>
                </a:solidFill>
                <a:effectLst/>
                <a:latin typeface="Poppins" panose="020B0502040204020203" pitchFamily="2" charset="0"/>
              </a:rPr>
              <a:t>concepto de manterrupting</a:t>
            </a:r>
            <a:r>
              <a:rPr lang="es-MX" b="0" i="0" dirty="0">
                <a:solidFill>
                  <a:srgbClr val="666666"/>
                </a:solidFill>
                <a:effectLst/>
                <a:latin typeface="Poppins" panose="020B0502040204020203" pitchFamily="2" charset="0"/>
              </a:rPr>
              <a:t> proviene de una expresión inglesa que se emplea para definir la </a:t>
            </a:r>
            <a:r>
              <a:rPr lang="es-MX" b="1" i="0" dirty="0">
                <a:solidFill>
                  <a:srgbClr val="666666"/>
                </a:solidFill>
                <a:effectLst/>
                <a:latin typeface="Poppins" panose="020B0502040204020203" pitchFamily="2" charset="0"/>
              </a:rPr>
              <a:t>interrupción innecesaria del discurso de una mujer por parte de un hombre</a:t>
            </a:r>
            <a:r>
              <a:rPr lang="es-MX" b="0" i="0" dirty="0">
                <a:solidFill>
                  <a:srgbClr val="666666"/>
                </a:solidFill>
                <a:effectLst/>
                <a:latin typeface="Poppins" panose="020B0502040204020203" pitchFamily="2" charset="0"/>
              </a:rPr>
              <a:t>.</a:t>
            </a:r>
          </a:p>
          <a:p>
            <a:pPr algn="l"/>
            <a:r>
              <a:rPr lang="es-MX" b="0" i="0" dirty="0">
                <a:solidFill>
                  <a:srgbClr val="666666"/>
                </a:solidFill>
                <a:effectLst/>
                <a:latin typeface="Poppins" panose="020B0502040204020203" pitchFamily="2" charset="0"/>
              </a:rPr>
              <a:t>Esta actitud implica soterradamente un menor respeto por las opiniones o ideas del sexo contrario, las cuáles se interrumpen por considerarlas de menor valor.</a:t>
            </a:r>
          </a:p>
          <a:p>
            <a:pPr algn="l"/>
            <a:r>
              <a:rPr lang="es-MX" b="0" i="0" dirty="0">
                <a:solidFill>
                  <a:srgbClr val="666666"/>
                </a:solidFill>
                <a:effectLst/>
                <a:latin typeface="Poppins" panose="020B0502040204020203" pitchFamily="2" charset="0"/>
              </a:rPr>
              <a:t>El manterrupting en el ámbito de la empresa puede dar lugar a </a:t>
            </a:r>
            <a:r>
              <a:rPr lang="es-MX" b="0" i="0" u="sng" dirty="0">
                <a:solidFill>
                  <a:srgbClr val="0066CC"/>
                </a:solidFill>
                <a:effectLst/>
                <a:latin typeface="Poppins" panose="020B0502040204020203" pitchFamily="2" charset="0"/>
                <a:hlinkClick r:id="rId3"/>
              </a:rPr>
              <a:t>conflictos laborales</a:t>
            </a:r>
            <a:r>
              <a:rPr lang="es-MX" b="0" i="0" dirty="0">
                <a:solidFill>
                  <a:srgbClr val="666666"/>
                </a:solidFill>
                <a:effectLst/>
                <a:latin typeface="Poppins" panose="020B0502040204020203" pitchFamily="2" charset="0"/>
              </a:rPr>
              <a:t>. Las mujeres que lo sufren pueden ver coartadas sus opiniones e influir en la confianza en sí mismas.</a:t>
            </a:r>
          </a:p>
          <a:p>
            <a:pPr algn="l"/>
            <a:r>
              <a:rPr lang="es-MX" b="0" i="0" dirty="0">
                <a:solidFill>
                  <a:srgbClr val="666666"/>
                </a:solidFill>
                <a:effectLst/>
                <a:latin typeface="Poppins" panose="020B0502040204020203" pitchFamily="2" charset="0"/>
              </a:rPr>
              <a:t>Asimismo, el manterrupting puede ser una de las causas que inciden en el llamado “</a:t>
            </a:r>
            <a:r>
              <a:rPr lang="es-MX" b="1" i="0" dirty="0">
                <a:solidFill>
                  <a:srgbClr val="666666"/>
                </a:solidFill>
                <a:effectLst/>
                <a:latin typeface="Poppins" panose="020B0502040204020203" pitchFamily="2" charset="0"/>
              </a:rPr>
              <a:t>techo de cristal</a:t>
            </a:r>
            <a:r>
              <a:rPr lang="es-MX" b="0" i="0" dirty="0">
                <a:solidFill>
                  <a:srgbClr val="666666"/>
                </a:solidFill>
                <a:effectLst/>
                <a:latin typeface="Poppins" panose="020B0502040204020203" pitchFamily="2" charset="0"/>
              </a:rPr>
              <a:t>“, es decir, la dificultad de las mujeres para acceder a puestos directivos.</a:t>
            </a:r>
          </a:p>
          <a:p>
            <a:pPr algn="l"/>
            <a:r>
              <a:rPr lang="es-MX" b="0" i="0" dirty="0">
                <a:solidFill>
                  <a:srgbClr val="666666"/>
                </a:solidFill>
                <a:effectLst/>
                <a:latin typeface="Poppins" panose="020B0502040204020203" pitchFamily="2" charset="0"/>
              </a:rPr>
              <a:t>Del mismo modo, el manterrupting continuado se puede considerar </a:t>
            </a:r>
            <a:r>
              <a:rPr lang="es-MX" b="0" i="0" u="sng" dirty="0">
                <a:solidFill>
                  <a:srgbClr val="0066CC"/>
                </a:solidFill>
                <a:effectLst/>
                <a:latin typeface="Poppins" panose="020B0502040204020203" pitchFamily="2" charset="0"/>
                <a:hlinkClick r:id="rId4"/>
              </a:rPr>
              <a:t>acoso laboral</a:t>
            </a:r>
            <a:r>
              <a:rPr lang="es-MX" b="0" i="0" dirty="0">
                <a:solidFill>
                  <a:srgbClr val="666666"/>
                </a:solidFill>
                <a:effectLst/>
                <a:latin typeface="Poppins" panose="020B0502040204020203" pitchFamily="2" charset="0"/>
              </a:rPr>
              <a:t>, ya que supone un agravio constante para una persona o un grupo de personas determinado.</a:t>
            </a:r>
          </a:p>
          <a:p>
            <a:pPr algn="l"/>
            <a:r>
              <a:rPr lang="es-MX" b="0" i="0" dirty="0">
                <a:solidFill>
                  <a:srgbClr val="666666"/>
                </a:solidFill>
                <a:effectLst/>
                <a:latin typeface="Poppins" panose="020B0502040204020203" pitchFamily="2" charset="0"/>
              </a:rPr>
              <a:t>Sin embargo, cabe decir que estas actitudes no se limitan exclusivamente al ámbito laboral y se pueden dar en muchas otras circunstancias, desde el ámbito doméstico al político, pasando por otras situaciones sociales.</a:t>
            </a:r>
          </a:p>
          <a:p>
            <a:pPr algn="l"/>
            <a:r>
              <a:rPr lang="es-MX" b="0" i="0" dirty="0">
                <a:solidFill>
                  <a:srgbClr val="666666"/>
                </a:solidFill>
                <a:effectLst/>
                <a:latin typeface="Poppins" panose="020B0502040204020203" pitchFamily="2" charset="0"/>
              </a:rPr>
              <a:t>Un ejemplo de </a:t>
            </a:r>
            <a:r>
              <a:rPr lang="es-MX" b="1" i="0" dirty="0">
                <a:solidFill>
                  <a:srgbClr val="666666"/>
                </a:solidFill>
                <a:effectLst/>
                <a:latin typeface="Poppins" panose="020B0502040204020203" pitchFamily="2" charset="0"/>
              </a:rPr>
              <a:t>manterrupting en el ámbito laboral</a:t>
            </a:r>
            <a:r>
              <a:rPr lang="es-MX" b="0" i="0" dirty="0">
                <a:solidFill>
                  <a:srgbClr val="666666"/>
                </a:solidFill>
                <a:effectLst/>
                <a:latin typeface="Poppins" panose="020B0502040204020203" pitchFamily="2" charset="0"/>
              </a:rPr>
              <a:t> sería una reunión de equipo en la que una mujer comienza a expresar una idea sobre un proyecto, pero otro miembro del equipo la corta para desacreditar sus ideas, o para empezar a exponer las suyas sin dejarle terminar.</a:t>
            </a:r>
          </a:p>
          <a:p>
            <a:pPr algn="just"/>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Gaslighting (violencia psicológica)</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Gas lait ning</a:t>
            </a:r>
          </a:p>
          <a:p>
            <a:pPr algn="just"/>
            <a:r>
              <a:rPr lang="es-MX" sz="1200" b="0" i="0" dirty="0">
                <a:solidFill>
                  <a:srgbClr val="524D66"/>
                </a:solidFill>
                <a:effectLst/>
                <a:latin typeface="Montserrat" panose="00000500000000000000" pitchFamily="2" charset="0"/>
                <a:cs typeface="Times New Roman" panose="02020603050405020304" pitchFamily="18" charset="0"/>
              </a:rPr>
              <a:t>Es </a:t>
            </a:r>
            <a:r>
              <a:rPr lang="es-MX" b="0" i="0" dirty="0">
                <a:solidFill>
                  <a:srgbClr val="524D66"/>
                </a:solidFill>
                <a:effectLst/>
                <a:latin typeface="Source Sans Pro" panose="020B0503030403020204" pitchFamily="34" charset="0"/>
              </a:rPr>
              <a:t>un patrón de abuso emocional en la que </a:t>
            </a:r>
            <a:r>
              <a:rPr lang="es-MX" b="1" i="0" dirty="0">
                <a:solidFill>
                  <a:srgbClr val="524D66"/>
                </a:solidFill>
                <a:effectLst/>
                <a:latin typeface="Source Sans Pro" panose="020B0503030403020204" pitchFamily="34" charset="0"/>
              </a:rPr>
              <a:t>la víctima es manipulada para que llegue a dudar de su propia percepción, juicio o memoria</a:t>
            </a:r>
            <a:r>
              <a:rPr lang="es-MX" b="0" i="0" dirty="0">
                <a:solidFill>
                  <a:srgbClr val="524D66"/>
                </a:solidFill>
                <a:effectLst/>
                <a:latin typeface="Source Sans Pro" panose="020B0503030403020204" pitchFamily="34" charset="0"/>
              </a:rPr>
              <a:t>. Esto hace que la persona se sienta ansiosa, confundida o incluso depresiva.</a:t>
            </a:r>
          </a:p>
          <a:p>
            <a:pPr algn="l"/>
            <a:r>
              <a:rPr lang="es-MX" b="0" i="0" dirty="0">
                <a:solidFill>
                  <a:srgbClr val="524D66"/>
                </a:solidFill>
                <a:effectLst/>
                <a:latin typeface="Source Sans Pro" panose="020B0503030403020204" pitchFamily="34" charset="0"/>
              </a:rPr>
              <a:t>Este término, que realmente no tiene traducción al español, </a:t>
            </a:r>
            <a:r>
              <a:rPr lang="es-MX" b="1" i="0" dirty="0">
                <a:solidFill>
                  <a:srgbClr val="524D66"/>
                </a:solidFill>
                <a:effectLst/>
                <a:latin typeface="Source Sans Pro" panose="020B0503030403020204" pitchFamily="34" charset="0"/>
              </a:rPr>
              <a:t>viene de la película clásica de Hollywood llamada "Gaslight"</a:t>
            </a:r>
            <a:r>
              <a:rPr lang="es-MX" b="0" i="0" dirty="0">
                <a:solidFill>
                  <a:srgbClr val="524D66"/>
                </a:solidFill>
                <a:effectLst/>
                <a:latin typeface="Source Sans Pro" panose="020B0503030403020204" pitchFamily="34" charset="0"/>
              </a:rPr>
              <a:t>, en la que un hombre manipula a su mujer para que crea que está loca y así robar su fortuna escondida. Él esconde objetos (cuadros, joyas) haciéndole creer a su esposa que ella ha sido la responsable, aunque no se acuerde. También atenúa la luz de gas (no había electricidad) y le hace creer que el fuego sigue brillando en la misma intensidad que antes.</a:t>
            </a:r>
          </a:p>
          <a:p>
            <a:pPr algn="l"/>
            <a:r>
              <a:rPr lang="es-MX" b="0" i="0" dirty="0">
                <a:solidFill>
                  <a:srgbClr val="524D66"/>
                </a:solidFill>
                <a:effectLst/>
                <a:latin typeface="Source Sans Pro" panose="020B0503030403020204" pitchFamily="34" charset="0"/>
              </a:rPr>
              <a:t>Por supuesto, eso hace que la protagonista sienta que se está volviendo loca, no quiera salir de la casa, se encuentre ansiosa y llore continuamente. El esposo le advierte que dejará la relación, y la amenaza con mandarla a un doctor para que la medique o recluya. Por supuesto, el abusador sabe muy bien lo que está haciendo y casi consigue su cometido si no fuera por un investigador que descifra la situación y desenmascara al ladrón.</a:t>
            </a:r>
          </a:p>
          <a:p>
            <a:pPr algn="just"/>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endParaRPr lang="es-MX" sz="1200" dirty="0">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Bropiating ((violencia intelectual) hombres que se roban las ideas de las mujeres).</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Bro pi eiting</a:t>
            </a:r>
          </a:p>
          <a:p>
            <a:pPr algn="just"/>
            <a:r>
              <a:rPr lang="es-MX" b="0" i="0" dirty="0">
                <a:solidFill>
                  <a:srgbClr val="000000"/>
                </a:solidFill>
                <a:effectLst/>
                <a:latin typeface="Montserrat" panose="00000500000000000000" pitchFamily="2" charset="0"/>
              </a:rPr>
              <a:t>La palabra bropiating proviene del inglés y se puede traducir al español como apropiación machista de ideas. Hace referencia a la situación en que un hombre se apropia de una idea originalmente propuesta por una mujer y se lleva el crédito. Para referirse a esta práctica también se utiliza el término bropropriation.</a:t>
            </a:r>
          </a:p>
          <a:p>
            <a:pPr algn="just"/>
            <a:br>
              <a:rPr lang="es-MX" dirty="0"/>
            </a:b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41</a:t>
            </a:fld>
            <a:endParaRPr lang="es-MX" dirty="0"/>
          </a:p>
        </p:txBody>
      </p:sp>
    </p:spTree>
    <p:extLst>
      <p:ext uri="{BB962C8B-B14F-4D97-AF65-F5344CB8AC3E}">
        <p14:creationId xmlns:p14="http://schemas.microsoft.com/office/powerpoint/2010/main" val="3365459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MX" noProof="0" dirty="0">
                <a:latin typeface="+mn-lt"/>
                <a:ea typeface="+mn-ea"/>
              </a:rPr>
              <a:t>Esta jerarquía de lo masculino vs  lo femenino se reproduce en la calle, el trabajo, la casa y la escuela. De esa  forma se normaliza y legitiman las violencias</a:t>
            </a:r>
            <a:r>
              <a:rPr lang="es-MX" sz="1200" noProof="0" dirty="0">
                <a:latin typeface="+mn-lt"/>
                <a:ea typeface="+mn-ea"/>
              </a:rPr>
              <a:t>.</a:t>
            </a:r>
            <a:endParaRPr lang="es-MX" sz="1200" b="1" noProof="0" dirty="0">
              <a:latin typeface="+mn-lt"/>
              <a:ea typeface="+mn-ea"/>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lang="es-MX" sz="1200" b="1" noProof="0" dirty="0">
              <a:latin typeface="+mn-lt"/>
              <a:ea typeface="+mn-ea"/>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lang="es-MX" sz="1200" b="1" noProof="0" dirty="0">
                <a:latin typeface="+mn-lt"/>
                <a:ea typeface="+mn-ea"/>
              </a:rPr>
              <a:t>Es estructural</a:t>
            </a:r>
          </a:p>
          <a:p>
            <a:pPr marL="0" indent="0" algn="ctr">
              <a:buNone/>
            </a:pP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42</a:t>
            </a:fld>
            <a:endParaRPr lang="es-MX" dirty="0"/>
          </a:p>
        </p:txBody>
      </p:sp>
    </p:spTree>
    <p:extLst>
      <p:ext uri="{BB962C8B-B14F-4D97-AF65-F5344CB8AC3E}">
        <p14:creationId xmlns:p14="http://schemas.microsoft.com/office/powerpoint/2010/main" val="7998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14</a:t>
            </a:fld>
            <a:endParaRPr lang="es-ES"/>
          </a:p>
        </p:txBody>
      </p:sp>
    </p:spTree>
    <p:extLst>
      <p:ext uri="{BB962C8B-B14F-4D97-AF65-F5344CB8AC3E}">
        <p14:creationId xmlns:p14="http://schemas.microsoft.com/office/powerpoint/2010/main" val="194198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47</a:t>
            </a:fld>
            <a:endParaRPr lang="es-ES" dirty="0"/>
          </a:p>
        </p:txBody>
      </p:sp>
    </p:spTree>
    <p:extLst>
      <p:ext uri="{BB962C8B-B14F-4D97-AF65-F5344CB8AC3E}">
        <p14:creationId xmlns:p14="http://schemas.microsoft.com/office/powerpoint/2010/main" val="20200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dirty="0">
                <a:effectLst/>
                <a:latin typeface="Montserrat" panose="00000500000000000000" pitchFamily="2" charset="0"/>
                <a:ea typeface="DengXian" panose="02010600030101010101" pitchFamily="2" charset="-122"/>
                <a:cs typeface="Times New Roman" panose="02020603050405020304" pitchFamily="18" charset="0"/>
              </a:rPr>
              <a:t>Se cierra exponiendo las consecuencias de la violencia contra las mujeres, los derechos que se vulneran y que esta violencia afecta a la sociedad en su conjunto.</a:t>
            </a:r>
          </a:p>
          <a:p>
            <a:pPr algn="l"/>
            <a:endParaRPr lang="es-MX" sz="1800" dirty="0">
              <a:effectLst/>
              <a:latin typeface="Montserrat" panose="00000500000000000000" pitchFamily="2" charset="0"/>
              <a:ea typeface="DengXian" panose="02010600030101010101" pitchFamily="2" charset="-122"/>
              <a:cs typeface="Times New Roman" panose="02020603050405020304" pitchFamily="18" charset="0"/>
            </a:endParaRPr>
          </a:p>
          <a:p>
            <a:pPr algn="l"/>
            <a:r>
              <a:rPr lang="es-MX" dirty="0"/>
              <a:t>Es común que se invisibilice la violencia cotidiana que viven las mujeres, como por ejemplo gestos, agresiones verbales, comportamientos corporales invasivos a su intimidad, tocamientos, acoso sexual y violaciones, debido a que por su frecuencia y cotidianidad se “normalizan” para el conjunto de la sociedad, es decir, que se asume como algo normal, como parte de la dinámica de las familias, de las parejas y en general, de la vida social y comunitaria. </a:t>
            </a:r>
          </a:p>
          <a:p>
            <a:pPr algn="l"/>
            <a:endParaRPr lang="es-MX" dirty="0"/>
          </a:p>
          <a:p>
            <a:pPr algn="l"/>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49</a:t>
            </a:fld>
            <a:endParaRPr lang="es-MX" dirty="0"/>
          </a:p>
        </p:txBody>
      </p:sp>
    </p:spTree>
    <p:extLst>
      <p:ext uri="{BB962C8B-B14F-4D97-AF65-F5344CB8AC3E}">
        <p14:creationId xmlns:p14="http://schemas.microsoft.com/office/powerpoint/2010/main" val="98688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dirty="0"/>
              <a:t>Las consecuencias y daños que se producen a las víctimas de violencia, más allá de las lesiones, afectan todas sus estructuras básicas, incluyendo sus recursos emocionales individuales y sus redes de apoyo.  Por ello, una atención integral (legal, psicológica, médica) puede evitar, en el mediano o largo plazo, la reproducción de los ciclos de violencia e incluso en la muerte de las mujeres.</a:t>
            </a:r>
          </a:p>
          <a:p>
            <a:pPr algn="l"/>
            <a:endParaRPr lang="es-MX" sz="1800" dirty="0"/>
          </a:p>
          <a:p>
            <a:pPr algn="l"/>
            <a:r>
              <a:rPr lang="es-MX" sz="1800" dirty="0"/>
              <a:t>El derecho de las mujeres a una vida libre de violencia se encuentra estipulado en una serie de instrumentos legales a nivel internacional, nacional y local. Entre los internacionales destaca la Convención para la Eliminación de Todas las Formas de Discriminación contra la Mujer (CEDAW) y su Protocolo Facultativo, la Convención Interamericana para Prevenir, Sancionar y Erradicar la Violencia contra la Mujer (Belém do Pará) y a nivel nacional la Ley General para la Igualdad entre Mujeres y Hombres y la LGAMVLV.</a:t>
            </a:r>
          </a:p>
          <a:p>
            <a:pPr algn="l"/>
            <a:endParaRPr lang="es-MX" sz="1800" dirty="0"/>
          </a:p>
          <a:p>
            <a:pPr algn="l"/>
            <a:r>
              <a:rPr lang="es-MX" sz="1800" dirty="0"/>
              <a:t>Todas las instituciones tienen la obligación de garantizar una vida libre de violencia para mujeres, adolescentes y niñas, por lo que es necesario conocer qué implica este derecho y llevar a cabo acciones para su cumplimiento.</a:t>
            </a:r>
          </a:p>
        </p:txBody>
      </p:sp>
      <p:sp>
        <p:nvSpPr>
          <p:cNvPr id="4" name="Marcador de número de diapositiva 3"/>
          <p:cNvSpPr>
            <a:spLocks noGrp="1"/>
          </p:cNvSpPr>
          <p:nvPr>
            <p:ph type="sldNum" sz="quarter" idx="5"/>
          </p:nvPr>
        </p:nvSpPr>
        <p:spPr/>
        <p:txBody>
          <a:bodyPr/>
          <a:lstStyle/>
          <a:p>
            <a:fld id="{4ABF3107-FFE8-3645-B89F-777090C37BF5}" type="slidenum">
              <a:rPr lang="es-MX" smtClean="0"/>
              <a:t>50</a:t>
            </a:fld>
            <a:endParaRPr lang="es-MX" dirty="0"/>
          </a:p>
        </p:txBody>
      </p:sp>
    </p:spTree>
    <p:extLst>
      <p:ext uri="{BB962C8B-B14F-4D97-AF65-F5344CB8AC3E}">
        <p14:creationId xmlns:p14="http://schemas.microsoft.com/office/powerpoint/2010/main" val="3138525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51</a:t>
            </a:fld>
            <a:endParaRPr lang="es-ES"/>
          </a:p>
        </p:txBody>
      </p:sp>
    </p:spTree>
    <p:extLst>
      <p:ext uri="{BB962C8B-B14F-4D97-AF65-F5344CB8AC3E}">
        <p14:creationId xmlns:p14="http://schemas.microsoft.com/office/powerpoint/2010/main" val="3500872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54</a:t>
            </a:fld>
            <a:endParaRPr lang="es-ES"/>
          </a:p>
        </p:txBody>
      </p:sp>
    </p:spTree>
    <p:extLst>
      <p:ext uri="{BB962C8B-B14F-4D97-AF65-F5344CB8AC3E}">
        <p14:creationId xmlns:p14="http://schemas.microsoft.com/office/powerpoint/2010/main" val="84928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15</a:t>
            </a:fld>
            <a:endParaRPr lang="es-ES"/>
          </a:p>
        </p:txBody>
      </p:sp>
    </p:spTree>
    <p:extLst>
      <p:ext uri="{BB962C8B-B14F-4D97-AF65-F5344CB8AC3E}">
        <p14:creationId xmlns:p14="http://schemas.microsoft.com/office/powerpoint/2010/main" val="312244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16</a:t>
            </a:fld>
            <a:endParaRPr lang="es-ES"/>
          </a:p>
        </p:txBody>
      </p:sp>
    </p:spTree>
    <p:extLst>
      <p:ext uri="{BB962C8B-B14F-4D97-AF65-F5344CB8AC3E}">
        <p14:creationId xmlns:p14="http://schemas.microsoft.com/office/powerpoint/2010/main" val="386085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17</a:t>
            </a:fld>
            <a:endParaRPr lang="es-ES"/>
          </a:p>
        </p:txBody>
      </p:sp>
    </p:spTree>
    <p:extLst>
      <p:ext uri="{BB962C8B-B14F-4D97-AF65-F5344CB8AC3E}">
        <p14:creationId xmlns:p14="http://schemas.microsoft.com/office/powerpoint/2010/main" val="416572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18</a:t>
            </a:fld>
            <a:endParaRPr lang="es-ES"/>
          </a:p>
        </p:txBody>
      </p:sp>
    </p:spTree>
    <p:extLst>
      <p:ext uri="{BB962C8B-B14F-4D97-AF65-F5344CB8AC3E}">
        <p14:creationId xmlns:p14="http://schemas.microsoft.com/office/powerpoint/2010/main" val="246306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19</a:t>
            </a:fld>
            <a:endParaRPr lang="es-ES"/>
          </a:p>
        </p:txBody>
      </p:sp>
    </p:spTree>
    <p:extLst>
      <p:ext uri="{BB962C8B-B14F-4D97-AF65-F5344CB8AC3E}">
        <p14:creationId xmlns:p14="http://schemas.microsoft.com/office/powerpoint/2010/main" val="164948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20</a:t>
            </a:fld>
            <a:endParaRPr lang="es-ES"/>
          </a:p>
        </p:txBody>
      </p:sp>
    </p:spTree>
    <p:extLst>
      <p:ext uri="{BB962C8B-B14F-4D97-AF65-F5344CB8AC3E}">
        <p14:creationId xmlns:p14="http://schemas.microsoft.com/office/powerpoint/2010/main" val="1062208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599" y="841772"/>
            <a:ext cx="5025957" cy="1790700"/>
          </a:xfrm>
          <a:prstGeom prst="rect">
            <a:avLst/>
          </a:prstGeom>
        </p:spPr>
        <p:txBody>
          <a:bodyPr anchor="b">
            <a:normAutofit/>
          </a:bodyPr>
          <a:lstStyle>
            <a:lvl1pPr algn="l">
              <a:defRPr sz="2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657600" y="2701528"/>
            <a:ext cx="5025956" cy="1241822"/>
          </a:xfrm>
          <a:prstGeom prst="rect">
            <a:avLst/>
          </a:prstGeom>
        </p:spPr>
        <p:txBody>
          <a:bodyPr>
            <a:normAutofit/>
          </a:bodyPr>
          <a:lstStyle>
            <a:lvl1pPr marL="0" indent="0" algn="l">
              <a:buNone/>
              <a:defRPr sz="2100">
                <a:solidFill>
                  <a:srgbClr val="C2A574"/>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n-US" dirty="0"/>
          </a:p>
        </p:txBody>
      </p:sp>
      <p:cxnSp>
        <p:nvCxnSpPr>
          <p:cNvPr id="8" name="Conector recto 7"/>
          <p:cNvCxnSpPr/>
          <p:nvPr userDrawn="1"/>
        </p:nvCxnSpPr>
        <p:spPr>
          <a:xfrm>
            <a:off x="3657599" y="2685625"/>
            <a:ext cx="5486401" cy="1590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ítulo y contenido 2">
    <p:spTree>
      <p:nvGrpSpPr>
        <p:cNvPr id="1" name=""/>
        <p:cNvGrpSpPr/>
        <p:nvPr/>
      </p:nvGrpSpPr>
      <p:grpSpPr>
        <a:xfrm>
          <a:off x="0" y="0"/>
          <a:ext cx="0" cy="0"/>
          <a:chOff x="0" y="0"/>
          <a:chExt cx="0" cy="0"/>
        </a:xfrm>
      </p:grpSpPr>
      <p:sp>
        <p:nvSpPr>
          <p:cNvPr id="8" name="Rectángulo 7"/>
          <p:cNvSpPr/>
          <p:nvPr userDrawn="1"/>
        </p:nvSpPr>
        <p:spPr>
          <a:xfrm>
            <a:off x="0" y="-13812"/>
            <a:ext cx="3322320" cy="51573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287310" y="542441"/>
            <a:ext cx="2753070" cy="1166731"/>
          </a:xfrm>
          <a:prstGeom prst="rect">
            <a:avLst/>
          </a:prstGeom>
        </p:spPr>
        <p:txBody>
          <a:bodyPr anchor="ctr" anchorCtr="0">
            <a:normAutofit/>
          </a:bodyPr>
          <a:lstStyle>
            <a:lvl1pPr>
              <a:defRPr sz="1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9" name="Rectángulo 8"/>
          <p:cNvSpPr/>
          <p:nvPr userDrawn="1"/>
        </p:nvSpPr>
        <p:spPr>
          <a:xfrm>
            <a:off x="0" y="542441"/>
            <a:ext cx="201478" cy="1177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contenido 10"/>
          <p:cNvSpPr>
            <a:spLocks noGrp="1"/>
          </p:cNvSpPr>
          <p:nvPr>
            <p:ph sz="quarter" idx="10" hasCustomPrompt="1"/>
          </p:nvPr>
        </p:nvSpPr>
        <p:spPr>
          <a:xfrm>
            <a:off x="3657600" y="542925"/>
            <a:ext cx="5211763" cy="4279900"/>
          </a:xfrm>
          <a:prstGeom prst="rect">
            <a:avLst/>
          </a:prstGeom>
        </p:spPr>
        <p:txBody>
          <a:bodyPr>
            <a:normAutofit/>
          </a:bodyPr>
          <a:lstStyle>
            <a:lvl1pPr>
              <a:defRPr sz="1800" b="0" i="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ítulo y contenido 3">
    <p:spTree>
      <p:nvGrpSpPr>
        <p:cNvPr id="1" name=""/>
        <p:cNvGrpSpPr/>
        <p:nvPr/>
      </p:nvGrpSpPr>
      <p:grpSpPr>
        <a:xfrm>
          <a:off x="0" y="0"/>
          <a:ext cx="0" cy="0"/>
          <a:chOff x="0" y="0"/>
          <a:chExt cx="0" cy="0"/>
        </a:xfrm>
      </p:grpSpPr>
      <p:sp>
        <p:nvSpPr>
          <p:cNvPr id="8" name="Rectángulo 7"/>
          <p:cNvSpPr/>
          <p:nvPr userDrawn="1"/>
        </p:nvSpPr>
        <p:spPr>
          <a:xfrm>
            <a:off x="5821680" y="-13812"/>
            <a:ext cx="3322320" cy="5157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s-MX">
              <a:solidFill>
                <a:srgbClr val="C2A574"/>
              </a:solidFill>
            </a:endParaRPr>
          </a:p>
        </p:txBody>
      </p:sp>
      <p:cxnSp>
        <p:nvCxnSpPr>
          <p:cNvPr id="6" name="Conector recto 5"/>
          <p:cNvCxnSpPr/>
          <p:nvPr userDrawn="1"/>
        </p:nvCxnSpPr>
        <p:spPr>
          <a:xfrm>
            <a:off x="423894" y="1127064"/>
            <a:ext cx="87201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Marcador de texto 9"/>
          <p:cNvSpPr>
            <a:spLocks noGrp="1"/>
          </p:cNvSpPr>
          <p:nvPr>
            <p:ph type="body" sz="quarter" idx="10" hasCustomPrompt="1"/>
          </p:nvPr>
        </p:nvSpPr>
        <p:spPr>
          <a:xfrm>
            <a:off x="312420" y="121921"/>
            <a:ext cx="5313680" cy="938530"/>
          </a:xfrm>
          <a:prstGeom prst="rect">
            <a:avLst/>
          </a:prstGeom>
        </p:spPr>
        <p:txBody>
          <a:bodyPr anchor="b" anchorCtr="0"/>
          <a:lstStyle>
            <a:lvl1pPr marL="0" indent="0">
              <a:buFontTx/>
              <a:buNone/>
              <a:defRPr>
                <a:solidFill>
                  <a:schemeClr val="accent2"/>
                </a:solidFill>
                <a:latin typeface="Montserrat" panose="00000500000000000000" pitchFamily="2" charset="77"/>
              </a:defRPr>
            </a:lvl1pPr>
          </a:lstStyle>
          <a:p>
            <a:r>
              <a:rPr lang="es-ES" dirty="0"/>
              <a:t>Haga clic aquí para agregar su texto</a:t>
            </a:r>
            <a:endParaRPr lang="es-MX" dirty="0"/>
          </a:p>
        </p:txBody>
      </p:sp>
      <p:sp>
        <p:nvSpPr>
          <p:cNvPr id="13" name="Marcador de contenido 12"/>
          <p:cNvSpPr>
            <a:spLocks noGrp="1"/>
          </p:cNvSpPr>
          <p:nvPr>
            <p:ph sz="quarter" idx="11" hasCustomPrompt="1"/>
          </p:nvPr>
        </p:nvSpPr>
        <p:spPr>
          <a:xfrm>
            <a:off x="312738" y="1379538"/>
            <a:ext cx="5313362" cy="3513137"/>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5" name="Marcador de texto 14"/>
          <p:cNvSpPr>
            <a:spLocks noGrp="1"/>
          </p:cNvSpPr>
          <p:nvPr>
            <p:ph type="body" sz="quarter" idx="12" hasCustomPrompt="1"/>
          </p:nvPr>
        </p:nvSpPr>
        <p:spPr>
          <a:xfrm>
            <a:off x="6164263" y="1379538"/>
            <a:ext cx="2652712" cy="3513137"/>
          </a:xfrm>
          <a:prstGeom prst="rect">
            <a:avLst/>
          </a:prstGeom>
        </p:spPr>
        <p:txBody>
          <a:bodyPr>
            <a:normAutofit/>
          </a:bodyPr>
          <a:lstStyle>
            <a:lvl1pPr marL="0" indent="0" algn="l">
              <a:buFontTx/>
              <a:buNone/>
              <a:defRPr sz="1800">
                <a:solidFill>
                  <a:schemeClr val="accent2">
                    <a:lumMod val="40000"/>
                    <a:lumOff val="60000"/>
                  </a:schemeClr>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ítulo y contenido 4">
    <p:spTree>
      <p:nvGrpSpPr>
        <p:cNvPr id="1" name=""/>
        <p:cNvGrpSpPr/>
        <p:nvPr/>
      </p:nvGrpSpPr>
      <p:grpSpPr>
        <a:xfrm>
          <a:off x="0" y="0"/>
          <a:ext cx="0" cy="0"/>
          <a:chOff x="0" y="0"/>
          <a:chExt cx="0" cy="0"/>
        </a:xfrm>
      </p:grpSpPr>
      <p:sp>
        <p:nvSpPr>
          <p:cNvPr id="8" name="Rectángulo 7"/>
          <p:cNvSpPr/>
          <p:nvPr userDrawn="1"/>
        </p:nvSpPr>
        <p:spPr>
          <a:xfrm>
            <a:off x="5821680" y="-13812"/>
            <a:ext cx="3322320" cy="5157311"/>
          </a:xfrm>
          <a:prstGeom prst="rect">
            <a:avLst/>
          </a:prstGeom>
          <a:solidFill>
            <a:srgbClr val="2F4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s-MX">
              <a:solidFill>
                <a:schemeClr val="accent1"/>
              </a:solidFill>
            </a:endParaRPr>
          </a:p>
        </p:txBody>
      </p:sp>
      <p:cxnSp>
        <p:nvCxnSpPr>
          <p:cNvPr id="6" name="Conector recto 5"/>
          <p:cNvCxnSpPr/>
          <p:nvPr userDrawn="1"/>
        </p:nvCxnSpPr>
        <p:spPr>
          <a:xfrm>
            <a:off x="423894" y="1127064"/>
            <a:ext cx="872010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Marcador de texto 9"/>
          <p:cNvSpPr>
            <a:spLocks noGrp="1"/>
          </p:cNvSpPr>
          <p:nvPr>
            <p:ph type="body" sz="quarter" idx="10" hasCustomPrompt="1"/>
          </p:nvPr>
        </p:nvSpPr>
        <p:spPr>
          <a:xfrm>
            <a:off x="312420" y="121921"/>
            <a:ext cx="5313680" cy="938530"/>
          </a:xfrm>
          <a:prstGeom prst="rect">
            <a:avLst/>
          </a:prstGeom>
        </p:spPr>
        <p:txBody>
          <a:bodyPr anchor="b" anchorCtr="0"/>
          <a:lstStyle>
            <a:lvl1pPr marL="0" indent="0">
              <a:buFontTx/>
              <a:buNone/>
              <a:defRPr>
                <a:solidFill>
                  <a:schemeClr val="accent1"/>
                </a:solidFill>
                <a:latin typeface="Montserrat" panose="00000500000000000000" pitchFamily="2" charset="77"/>
              </a:defRPr>
            </a:lvl1pPr>
          </a:lstStyle>
          <a:p>
            <a:r>
              <a:rPr lang="es-ES" dirty="0"/>
              <a:t>Haga clic aquí para agregar su texto</a:t>
            </a:r>
            <a:endParaRPr lang="es-MX" dirty="0"/>
          </a:p>
        </p:txBody>
      </p:sp>
      <p:sp>
        <p:nvSpPr>
          <p:cNvPr id="13" name="Marcador de contenido 12"/>
          <p:cNvSpPr>
            <a:spLocks noGrp="1"/>
          </p:cNvSpPr>
          <p:nvPr>
            <p:ph sz="quarter" idx="11" hasCustomPrompt="1"/>
          </p:nvPr>
        </p:nvSpPr>
        <p:spPr>
          <a:xfrm>
            <a:off x="312738" y="1379538"/>
            <a:ext cx="5313362" cy="3513137"/>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5" name="Marcador de texto 14"/>
          <p:cNvSpPr>
            <a:spLocks noGrp="1"/>
          </p:cNvSpPr>
          <p:nvPr>
            <p:ph type="body" sz="quarter" idx="12" hasCustomPrompt="1"/>
          </p:nvPr>
        </p:nvSpPr>
        <p:spPr>
          <a:xfrm>
            <a:off x="6164263" y="1379538"/>
            <a:ext cx="2652712" cy="3513137"/>
          </a:xfrm>
          <a:prstGeom prst="rect">
            <a:avLst/>
          </a:prstGeom>
        </p:spPr>
        <p:txBody>
          <a:bodyPr>
            <a:normAutofit/>
          </a:bodyPr>
          <a:lstStyle>
            <a:lvl1pPr marL="0" indent="0" algn="l">
              <a:buFontTx/>
              <a:buNone/>
              <a:defRPr sz="1800">
                <a:solidFill>
                  <a:schemeClr val="accent5">
                    <a:lumMod val="60000"/>
                    <a:lumOff val="40000"/>
                  </a:schemeClr>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1820" y="472452"/>
            <a:ext cx="5378768" cy="2590784"/>
          </a:xfrm>
          <a:prstGeom prst="rect">
            <a:avLst/>
          </a:prstGeom>
        </p:spPr>
        <p:txBody>
          <a:bodyPr anchor="b">
            <a:normAutofit/>
          </a:bodyPr>
          <a:lstStyle>
            <a:lvl1pPr algn="l">
              <a:defRPr sz="2100" b="0" i="1">
                <a:solidFill>
                  <a:schemeClr val="accent1"/>
                </a:solidFill>
                <a:latin typeface="Montserrat" panose="00000500000000000000" pitchFamily="2" charset="77"/>
              </a:defRPr>
            </a:lvl1pPr>
          </a:lstStyle>
          <a:p>
            <a:r>
              <a:rPr lang="es-ES" dirty="0"/>
              <a:t>“Haga clic para agregar su frase o cita”</a:t>
            </a:r>
            <a:endParaRPr lang="en-US" dirty="0"/>
          </a:p>
        </p:txBody>
      </p:sp>
      <p:cxnSp>
        <p:nvCxnSpPr>
          <p:cNvPr id="7" name="Conector recto 6"/>
          <p:cNvCxnSpPr/>
          <p:nvPr userDrawn="1"/>
        </p:nvCxnSpPr>
        <p:spPr>
          <a:xfrm>
            <a:off x="3131820" y="3131124"/>
            <a:ext cx="5857383" cy="0"/>
          </a:xfrm>
          <a:prstGeom prst="line">
            <a:avLst/>
          </a:prstGeom>
          <a:ln>
            <a:solidFill>
              <a:srgbClr val="2F4636"/>
            </a:solidFill>
          </a:ln>
        </p:spPr>
        <p:style>
          <a:lnRef idx="1">
            <a:schemeClr val="accent1"/>
          </a:lnRef>
          <a:fillRef idx="0">
            <a:schemeClr val="accent1"/>
          </a:fillRef>
          <a:effectRef idx="0">
            <a:schemeClr val="accent1"/>
          </a:effectRef>
          <a:fontRef idx="minor">
            <a:schemeClr val="tx1"/>
          </a:fontRef>
        </p:style>
      </p:cxnSp>
      <p:sp>
        <p:nvSpPr>
          <p:cNvPr id="6" name="Marcador de texto 5"/>
          <p:cNvSpPr>
            <a:spLocks noGrp="1"/>
          </p:cNvSpPr>
          <p:nvPr>
            <p:ph type="body" sz="quarter" idx="10" hasCustomPrompt="1"/>
          </p:nvPr>
        </p:nvSpPr>
        <p:spPr>
          <a:xfrm>
            <a:off x="3132137" y="3368675"/>
            <a:ext cx="5378451" cy="364154"/>
          </a:xfrm>
          <a:prstGeom prst="rect">
            <a:avLst/>
          </a:prstGeom>
        </p:spPr>
        <p:txBody>
          <a:bodyPr>
            <a:noAutofit/>
          </a:bodyPr>
          <a:lstStyle>
            <a:lvl1pPr marL="0" indent="0">
              <a:buFontTx/>
              <a:buNone/>
              <a:defRPr sz="1400" b="0" i="0">
                <a:solidFill>
                  <a:schemeClr val="accent2"/>
                </a:solidFill>
                <a:latin typeface="Montserrat" panose="00000500000000000000" pitchFamily="2" charset="77"/>
              </a:defRPr>
            </a:lvl1pPr>
          </a:lstStyle>
          <a:p>
            <a:r>
              <a:rPr lang="es-ES" dirty="0"/>
              <a:t>Nombre de la persona autora</a:t>
            </a:r>
            <a:endParaRPr lang="es-MX"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n">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75" y="327025"/>
            <a:ext cx="8451850" cy="4405313"/>
          </a:xfrm>
          <a:prstGeom prst="rect">
            <a:avLst/>
          </a:prstGeom>
        </p:spPr>
        <p:txBody>
          <a:bodyPr/>
          <a:lstStyle>
            <a:lvl1pPr marL="0" indent="0" algn="ctr">
              <a:buFontTx/>
              <a:buNone/>
              <a:defRPr>
                <a:solidFill>
                  <a:srgbClr val="C2A574"/>
                </a:solidFill>
                <a:latin typeface="Montserrat" panose="00000500000000000000" pitchFamily="2" charset="77"/>
              </a:defRPr>
            </a:lvl1pPr>
          </a:lstStyle>
          <a:p>
            <a:endParaRPr lang="es-MX" dirty="0"/>
          </a:p>
        </p:txBody>
      </p:sp>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áficas y texto">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gráfico 2"/>
          <p:cNvSpPr>
            <a:spLocks noGrp="1"/>
          </p:cNvSpPr>
          <p:nvPr>
            <p:ph type="chart" sz="quarter" idx="10"/>
          </p:nvPr>
        </p:nvSpPr>
        <p:spPr>
          <a:xfrm>
            <a:off x="542925" y="557213"/>
            <a:ext cx="3587750" cy="4178300"/>
          </a:xfrm>
          <a:prstGeom prst="rect">
            <a:avLst/>
          </a:prstGeom>
        </p:spPr>
        <p:txBody>
          <a:bodyPr/>
          <a:lstStyle>
            <a:lvl1pPr marL="0" indent="0" algn="ctr">
              <a:buFontTx/>
              <a:buNone/>
              <a:defRPr>
                <a:solidFill>
                  <a:schemeClr val="accent2"/>
                </a:solidFill>
                <a:latin typeface="Montserrat" panose="00000500000000000000" pitchFamily="2" charset="77"/>
              </a:defRPr>
            </a:lvl1pPr>
          </a:lstStyle>
          <a:p>
            <a:endParaRPr lang="es-MX" dirty="0"/>
          </a:p>
        </p:txBody>
      </p:sp>
      <p:sp>
        <p:nvSpPr>
          <p:cNvPr id="5" name="Marcador de texto 4"/>
          <p:cNvSpPr>
            <a:spLocks noGrp="1"/>
          </p:cNvSpPr>
          <p:nvPr>
            <p:ph type="body" sz="quarter" idx="11" hasCustomPrompt="1"/>
          </p:nvPr>
        </p:nvSpPr>
        <p:spPr>
          <a:xfrm>
            <a:off x="4494508" y="557213"/>
            <a:ext cx="4417717" cy="4178300"/>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userDrawn="1"/>
        </p:nvSpPr>
        <p:spPr>
          <a:xfrm>
            <a:off x="3657599" y="2136354"/>
            <a:ext cx="5486401" cy="870791"/>
          </a:xfrm>
          <a:prstGeom prst="rect">
            <a:avLst/>
          </a:prstGeom>
          <a:gradFill flip="none" rotWithShape="1">
            <a:gsLst>
              <a:gs pos="0">
                <a:schemeClr val="accent1">
                  <a:alpha val="0"/>
                  <a:lumMod val="0"/>
                </a:schemeClr>
              </a:gs>
              <a:gs pos="100000">
                <a:schemeClr val="accent1">
                  <a:lumMod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Subtitle 2"/>
          <p:cNvSpPr>
            <a:spLocks noGrp="1"/>
          </p:cNvSpPr>
          <p:nvPr>
            <p:ph type="subTitle" idx="1" hasCustomPrompt="1"/>
          </p:nvPr>
        </p:nvSpPr>
        <p:spPr>
          <a:xfrm>
            <a:off x="3657600" y="2342896"/>
            <a:ext cx="5025956" cy="457705"/>
          </a:xfrm>
          <a:prstGeom prst="rect">
            <a:avLst/>
          </a:prstGeom>
        </p:spPr>
        <p:txBody>
          <a:bodyPr anchor="ctr" anchorCtr="0">
            <a:normAutofit/>
          </a:bodyPr>
          <a:lstStyle>
            <a:lvl1pPr marL="0" indent="0" algn="l">
              <a:buNone/>
              <a:defRPr sz="2100">
                <a:solidFill>
                  <a:srgbClr val="C2A574"/>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Escriba su mensaje de cierre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er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userDrawn="1"/>
        </p:nvSpPr>
        <p:spPr>
          <a:xfrm>
            <a:off x="3657599" y="2136354"/>
            <a:ext cx="5486401" cy="870791"/>
          </a:xfrm>
          <a:prstGeom prst="rect">
            <a:avLst/>
          </a:prstGeom>
          <a:gradFill flip="none" rotWithShape="1">
            <a:gsLst>
              <a:gs pos="0">
                <a:schemeClr val="accent2">
                  <a:alpha val="0"/>
                </a:schemeClr>
              </a:gs>
              <a:gs pos="100000">
                <a:schemeClr val="accent2">
                  <a:lumMod val="6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Subtitle 2"/>
          <p:cNvSpPr>
            <a:spLocks noGrp="1"/>
          </p:cNvSpPr>
          <p:nvPr>
            <p:ph type="subTitle" idx="1" hasCustomPrompt="1"/>
          </p:nvPr>
        </p:nvSpPr>
        <p:spPr>
          <a:xfrm>
            <a:off x="3657600" y="2342896"/>
            <a:ext cx="5025956" cy="457705"/>
          </a:xfrm>
          <a:prstGeom prst="rect">
            <a:avLst/>
          </a:prstGeom>
        </p:spPr>
        <p:txBody>
          <a:bodyPr anchor="ctr" anchorCtr="0">
            <a:normAutofit/>
          </a:bodyPr>
          <a:lstStyle>
            <a:lvl1pPr marL="0" indent="0" algn="l">
              <a:buNone/>
              <a:defRPr sz="2100">
                <a:solidFill>
                  <a:schemeClr val="bg1"/>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Escriba su mensaje de cierre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a:xfrm>
            <a:off x="628650" y="4767263"/>
            <a:ext cx="2057400" cy="273844"/>
          </a:xfrm>
          <a:prstGeom prst="rect">
            <a:avLst/>
          </a:prstGeom>
        </p:spPr>
        <p:txBody>
          <a:bodyPr/>
          <a:lstStyle/>
          <a:p>
            <a:fld id="{62B8DF0E-90BF-EC4E-8934-156187A1162F}" type="datetimeFigureOut">
              <a:rPr lang="es-MX" smtClean="0"/>
              <a:t>03/12/2024</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a:xfrm>
            <a:off x="3028950" y="4767263"/>
            <a:ext cx="3086100" cy="273844"/>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a:xfrm>
            <a:off x="6457950" y="4767263"/>
            <a:ext cx="2057400" cy="273844"/>
          </a:xfrm>
          <a:prstGeom prst="rect">
            <a:avLst/>
          </a:prstGeom>
        </p:spPr>
        <p:txBody>
          <a:bodyPr/>
          <a:lstStyle/>
          <a:p>
            <a:fld id="{C119739B-ACC7-1A4E-906B-A9546BA1AB75}" type="slidenum">
              <a:rPr lang="es-MX" smtClean="0"/>
              <a:t>‹Nº›</a:t>
            </a:fld>
            <a:endParaRPr lang="es-MX" dirty="0"/>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272415" y="1473406"/>
            <a:ext cx="8599170" cy="994172"/>
          </a:xfrm>
          <a:prstGeom prst="rect">
            <a:avLst/>
          </a:prstGeom>
          <a:noFill/>
        </p:spPr>
        <p:txBody>
          <a:bodyPr lIns="91438" tIns="45719" rIns="91438" bIns="45719"/>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272415" y="2571756"/>
            <a:ext cx="8599170" cy="853441"/>
          </a:xfrm>
          <a:prstGeom prst="rect">
            <a:avLst/>
          </a:prstGeom>
        </p:spPr>
        <p:txBody>
          <a:bodyPr lIns="91438" tIns="45719" rIns="91438" bIns="45719">
            <a:normAutofit/>
          </a:bodyPr>
          <a:lstStyle>
            <a:lvl1pPr marL="0" indent="0" algn="ctr">
              <a:buNone/>
              <a:defRPr sz="18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436635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8650" y="273844"/>
            <a:ext cx="7886700" cy="994172"/>
          </a:xfrm>
          <a:prstGeom prst="rect">
            <a:avLst/>
          </a:prstGeom>
        </p:spPr>
        <p:txBody>
          <a:bodyPr lIns="0" tIns="0" rIns="0" bIns="0"/>
          <a:lstStyle>
            <a:lvl1pPr>
              <a:defRPr sz="3300" b="1" i="0">
                <a:solidFill>
                  <a:srgbClr val="235C4F"/>
                </a:solidFill>
                <a:latin typeface="Tahoma"/>
                <a:cs typeface="Tahoma"/>
              </a:defRPr>
            </a:lvl1pPr>
          </a:lstStyle>
          <a:p>
            <a:endParaRPr dirty="0"/>
          </a:p>
        </p:txBody>
      </p:sp>
      <p:sp>
        <p:nvSpPr>
          <p:cNvPr id="3" name="Holder 3"/>
          <p:cNvSpPr>
            <a:spLocks noGrp="1"/>
          </p:cNvSpPr>
          <p:nvPr>
            <p:ph type="body" idx="1"/>
          </p:nvPr>
        </p:nvSpPr>
        <p:spPr>
          <a:xfrm>
            <a:off x="1112744" y="2752345"/>
            <a:ext cx="7886700" cy="3263504"/>
          </a:xfrm>
          <a:prstGeom prst="rect">
            <a:avLst/>
          </a:prstGeom>
        </p:spPr>
        <p:txBody>
          <a:bodyPr lIns="0" tIns="0" rIns="0" bIns="0"/>
          <a:lstStyle>
            <a:lvl1pPr>
              <a:defRPr sz="1200" b="1" i="0">
                <a:solidFill>
                  <a:schemeClr val="tx1"/>
                </a:solidFill>
                <a:latin typeface="Verdana"/>
                <a:cs typeface="Verdana"/>
              </a:defRPr>
            </a:lvl1pPr>
          </a:lstStyle>
          <a:p>
            <a:endParaRPr dirty="0"/>
          </a:p>
        </p:txBody>
      </p:sp>
      <p:sp>
        <p:nvSpPr>
          <p:cNvPr id="4" name="Holder 4"/>
          <p:cNvSpPr>
            <a:spLocks noGrp="1"/>
          </p:cNvSpPr>
          <p:nvPr>
            <p:ph type="ftr" sz="quarter" idx="5"/>
          </p:nvPr>
        </p:nvSpPr>
        <p:spPr>
          <a:xfrm>
            <a:off x="3028950" y="4767263"/>
            <a:ext cx="3086100" cy="273844"/>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28650" y="4767263"/>
            <a:ext cx="2057400" cy="27384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12/3/2024</a:t>
            </a:fld>
            <a:endParaRPr lang="en-US"/>
          </a:p>
        </p:txBody>
      </p:sp>
      <p:sp>
        <p:nvSpPr>
          <p:cNvPr id="6" name="Holder 6"/>
          <p:cNvSpPr>
            <a:spLocks noGrp="1"/>
          </p:cNvSpPr>
          <p:nvPr>
            <p:ph type="sldNum" sz="quarter" idx="7"/>
          </p:nvPr>
        </p:nvSpPr>
        <p:spPr>
          <a:xfrm>
            <a:off x="6457950" y="4767263"/>
            <a:ext cx="2057400" cy="273844"/>
          </a:xfrm>
          <a:prstGeom prst="rect">
            <a:avLst/>
          </a:prstGeom>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0403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599" y="841772"/>
            <a:ext cx="5025957" cy="1790700"/>
          </a:xfrm>
          <a:prstGeom prst="rect">
            <a:avLst/>
          </a:prstGeom>
        </p:spPr>
        <p:txBody>
          <a:bodyPr anchor="b">
            <a:normAutofit/>
          </a:bodyPr>
          <a:lstStyle>
            <a:lvl1pPr algn="l">
              <a:defRPr sz="2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657600" y="2701528"/>
            <a:ext cx="5025956" cy="1241822"/>
          </a:xfrm>
          <a:prstGeom prst="rect">
            <a:avLst/>
          </a:prstGeom>
        </p:spPr>
        <p:txBody>
          <a:bodyPr>
            <a:normAutofit/>
          </a:bodyPr>
          <a:lstStyle>
            <a:lvl1pPr marL="0" indent="0" algn="l">
              <a:buNone/>
              <a:defRPr sz="2100">
                <a:solidFill>
                  <a:schemeClr val="accent5">
                    <a:lumMod val="50000"/>
                  </a:schemeClr>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n-US" dirty="0"/>
          </a:p>
        </p:txBody>
      </p:sp>
      <p:cxnSp>
        <p:nvCxnSpPr>
          <p:cNvPr id="8" name="Conector recto 7"/>
          <p:cNvCxnSpPr/>
          <p:nvPr userDrawn="1"/>
        </p:nvCxnSpPr>
        <p:spPr>
          <a:xfrm>
            <a:off x="3657599" y="2685625"/>
            <a:ext cx="5486401" cy="1590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7" name="object 5">
            <a:extLst>
              <a:ext uri="{FF2B5EF4-FFF2-40B4-BE49-F238E27FC236}">
                <a16:creationId xmlns:a16="http://schemas.microsoft.com/office/drawing/2014/main" id="{0DA0C1DC-94EF-4069-ACEA-731FE2352C18}"/>
              </a:ext>
            </a:extLst>
          </p:cNvPr>
          <p:cNvGrpSpPr/>
          <p:nvPr userDrawn="1"/>
        </p:nvGrpSpPr>
        <p:grpSpPr>
          <a:xfrm>
            <a:off x="-46814" y="0"/>
            <a:ext cx="708183" cy="5150644"/>
            <a:chOff x="187261" y="0"/>
            <a:chExt cx="944244" cy="6867525"/>
          </a:xfrm>
        </p:grpSpPr>
        <p:sp>
          <p:nvSpPr>
            <p:cNvPr id="8" name="object 6">
              <a:extLst>
                <a:ext uri="{FF2B5EF4-FFF2-40B4-BE49-F238E27FC236}">
                  <a16:creationId xmlns:a16="http://schemas.microsoft.com/office/drawing/2014/main" id="{0C0BCBB5-1D73-4E6B-A138-4147A47345B8}"/>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9" name="object 7">
              <a:extLst>
                <a:ext uri="{FF2B5EF4-FFF2-40B4-BE49-F238E27FC236}">
                  <a16:creationId xmlns:a16="http://schemas.microsoft.com/office/drawing/2014/main" id="{18B03B59-D4F4-473E-82AB-83BD4837EAB4}"/>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10" name="object 7">
            <a:extLst>
              <a:ext uri="{FF2B5EF4-FFF2-40B4-BE49-F238E27FC236}">
                <a16:creationId xmlns:a16="http://schemas.microsoft.com/office/drawing/2014/main" id="{7C13B3BD-D2BF-434D-9C7C-25E1B515895E}"/>
              </a:ext>
            </a:extLst>
          </p:cNvPr>
          <p:cNvPicPr/>
          <p:nvPr userDrawn="1"/>
        </p:nvPicPr>
        <p:blipFill>
          <a:blip r:embed="rId2" cstate="print"/>
          <a:stretch>
            <a:fillRect/>
          </a:stretch>
        </p:blipFill>
        <p:spPr>
          <a:xfrm>
            <a:off x="47212" y="68689"/>
            <a:ext cx="1451785" cy="709251"/>
          </a:xfrm>
          <a:prstGeom prst="rect">
            <a:avLst/>
          </a:prstGeom>
        </p:spPr>
      </p:pic>
      <p:sp>
        <p:nvSpPr>
          <p:cNvPr id="12" name="Título 1">
            <a:extLst>
              <a:ext uri="{FF2B5EF4-FFF2-40B4-BE49-F238E27FC236}">
                <a16:creationId xmlns:a16="http://schemas.microsoft.com/office/drawing/2014/main" id="{609D2DAD-D742-4DB0-8C4C-61D32C38AE14}"/>
              </a:ext>
            </a:extLst>
          </p:cNvPr>
          <p:cNvSpPr>
            <a:spLocks noGrp="1"/>
          </p:cNvSpPr>
          <p:nvPr>
            <p:ph type="title" hasCustomPrompt="1"/>
          </p:nvPr>
        </p:nvSpPr>
        <p:spPr>
          <a:xfrm>
            <a:off x="1589452" y="161924"/>
            <a:ext cx="7216452" cy="575743"/>
          </a:xfrm>
          <a:prstGeom prst="rect">
            <a:avLst/>
          </a:prstGeom>
        </p:spPr>
        <p:txBody>
          <a:bodyPr lIns="91438" tIns="45719" rIns="91438" bIns="45719" anchor="b">
            <a:noAutofit/>
          </a:bodyPr>
          <a:lstStyle>
            <a:lvl1pPr algn="l">
              <a:defRPr sz="2000" b="1" i="0">
                <a:solidFill>
                  <a:srgbClr val="FF9900"/>
                </a:solidFill>
                <a:latin typeface="Montserrat SemiBold" pitchFamily="2" charset="77"/>
              </a:defRPr>
            </a:lvl1pPr>
          </a:lstStyle>
          <a:p>
            <a:r>
              <a:rPr lang="es-ES" dirty="0"/>
              <a:t>HAGA CLIC PARA MODIFICAR EL ESTILO DE TÍTULO DEL PATRÓN</a:t>
            </a:r>
            <a:endParaRPr lang="es-MX" dirty="0"/>
          </a:p>
        </p:txBody>
      </p:sp>
      <p:sp>
        <p:nvSpPr>
          <p:cNvPr id="13" name="Marcador de texto 2">
            <a:extLst>
              <a:ext uri="{FF2B5EF4-FFF2-40B4-BE49-F238E27FC236}">
                <a16:creationId xmlns:a16="http://schemas.microsoft.com/office/drawing/2014/main" id="{3CFC5E29-6329-4ADF-B5F4-3AFA710A2941}"/>
              </a:ext>
            </a:extLst>
          </p:cNvPr>
          <p:cNvSpPr>
            <a:spLocks noGrp="1"/>
          </p:cNvSpPr>
          <p:nvPr>
            <p:ph type="body" idx="1"/>
          </p:nvPr>
        </p:nvSpPr>
        <p:spPr>
          <a:xfrm>
            <a:off x="932111" y="937452"/>
            <a:ext cx="7873792" cy="3813901"/>
          </a:xfrm>
          <a:prstGeom prst="rect">
            <a:avLst/>
          </a:prstGeom>
        </p:spPr>
        <p:txBody>
          <a:bodyPr lIns="91438" tIns="45719" rIns="91438" bIns="45719"/>
          <a:lstStyle>
            <a:lvl1pPr marL="0" indent="0">
              <a:lnSpc>
                <a:spcPct val="100000"/>
              </a:lnSpc>
              <a:buNone/>
              <a:defRPr sz="1800" b="0" i="0">
                <a:solidFill>
                  <a:schemeClr val="tx1">
                    <a:tint val="75000"/>
                  </a:schemeClr>
                </a:solidFill>
                <a:latin typeface="Montserrat" pitchFamily="2" charset="77"/>
              </a:defRPr>
            </a:lvl1pPr>
            <a:lvl2pPr marL="342884" indent="0">
              <a:buNone/>
              <a:defRPr sz="1500">
                <a:solidFill>
                  <a:schemeClr val="tx1">
                    <a:tint val="75000"/>
                  </a:schemeClr>
                </a:solidFill>
              </a:defRPr>
            </a:lvl2pPr>
            <a:lvl3pPr marL="685766" indent="0">
              <a:buNone/>
              <a:defRPr sz="1425">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grpSp>
        <p:nvGrpSpPr>
          <p:cNvPr id="16" name="Grupo 15">
            <a:extLst>
              <a:ext uri="{FF2B5EF4-FFF2-40B4-BE49-F238E27FC236}">
                <a16:creationId xmlns:a16="http://schemas.microsoft.com/office/drawing/2014/main" id="{ED85F5C1-75A1-4319-8EA1-76382B9DA27E}"/>
              </a:ext>
            </a:extLst>
          </p:cNvPr>
          <p:cNvGrpSpPr/>
          <p:nvPr userDrawn="1"/>
        </p:nvGrpSpPr>
        <p:grpSpPr>
          <a:xfrm>
            <a:off x="8201564" y="4488252"/>
            <a:ext cx="1041662" cy="569152"/>
            <a:chOff x="7808457" y="4242363"/>
            <a:chExt cx="1465505" cy="800735"/>
          </a:xfrm>
        </p:grpSpPr>
        <p:pic>
          <p:nvPicPr>
            <p:cNvPr id="14" name="object 4">
              <a:extLst>
                <a:ext uri="{FF2B5EF4-FFF2-40B4-BE49-F238E27FC236}">
                  <a16:creationId xmlns:a16="http://schemas.microsoft.com/office/drawing/2014/main" id="{55ED5100-6486-449A-A58C-1B7F0555B264}"/>
                </a:ext>
              </a:extLst>
            </p:cNvPr>
            <p:cNvPicPr/>
            <p:nvPr userDrawn="1"/>
          </p:nvPicPr>
          <p:blipFill rotWithShape="1">
            <a:blip r:embed="rId3" cstate="print"/>
            <a:srcRect b="32152"/>
            <a:stretch/>
          </p:blipFill>
          <p:spPr>
            <a:xfrm>
              <a:off x="7808457" y="4242363"/>
              <a:ext cx="1465505" cy="639321"/>
            </a:xfrm>
            <a:prstGeom prst="rect">
              <a:avLst/>
            </a:prstGeom>
          </p:spPr>
        </p:pic>
        <p:pic>
          <p:nvPicPr>
            <p:cNvPr id="15" name="Imagen 14" descr="Un dibujo de una cara feliz&#10;&#10;Descripción generada automáticamente con confianza baja">
              <a:extLst>
                <a:ext uri="{FF2B5EF4-FFF2-40B4-BE49-F238E27FC236}">
                  <a16:creationId xmlns:a16="http://schemas.microsoft.com/office/drawing/2014/main" id="{95606252-2B21-4E64-9A66-B1090FADAE7E}"/>
                </a:ext>
              </a:extLst>
            </p:cNvPr>
            <p:cNvPicPr>
              <a:picLocks noChangeAspect="1"/>
            </p:cNvPicPr>
            <p:nvPr userDrawn="1"/>
          </p:nvPicPr>
          <p:blipFill>
            <a:blip r:embed="rId4"/>
            <a:stretch>
              <a:fillRect/>
            </a:stretch>
          </p:blipFill>
          <p:spPr>
            <a:xfrm>
              <a:off x="8111579" y="4825071"/>
              <a:ext cx="871056" cy="218027"/>
            </a:xfrm>
            <a:prstGeom prst="rect">
              <a:avLst/>
            </a:prstGeom>
          </p:spPr>
        </p:pic>
      </p:grpSp>
    </p:spTree>
    <p:extLst>
      <p:ext uri="{BB962C8B-B14F-4D97-AF65-F5344CB8AC3E}">
        <p14:creationId xmlns:p14="http://schemas.microsoft.com/office/powerpoint/2010/main" val="422543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bjetos solo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5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B8DF0E-90BF-EC4E-8934-156187A1162F}" type="datetimeFigureOut">
              <a:rPr lang="es-MX" smtClean="0"/>
              <a:t>03/12/2024</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Text Placeholder 9"/>
          <p:cNvSpPr>
            <a:spLocks noGrp="1"/>
          </p:cNvSpPr>
          <p:nvPr>
            <p:ph type="body" sz="quarter" idx="13" hasCustomPrompt="1"/>
          </p:nvPr>
        </p:nvSpPr>
        <p:spPr>
          <a:xfrm>
            <a:off x="774485" y="2142145"/>
            <a:ext cx="7595041" cy="421448"/>
          </a:xfrm>
          <a:prstGeom prst="rect">
            <a:avLst/>
          </a:prstGeom>
        </p:spPr>
        <p:txBody>
          <a:bodyPr lIns="91438" tIns="45719" rIns="91438" bIns="45719">
            <a:normAutofit/>
          </a:bodyPr>
          <a:lstStyle>
            <a:lvl1pPr marL="0" indent="0" algn="ctr">
              <a:buNone/>
              <a:defRPr sz="3000">
                <a:solidFill>
                  <a:srgbClr val="DEC9A2"/>
                </a:solidFill>
                <a:latin typeface="Montserrat SemiBold" panose="00000A00000000000000" pitchFamily="2" charset="0"/>
              </a:defRPr>
            </a:lvl1pPr>
          </a:lstStyle>
          <a:p>
            <a:pPr lvl="0"/>
            <a:r>
              <a:rPr lang="en-US" dirty="0"/>
              <a:t>CLICK TO EDIT MASTER TEXT STYLES</a:t>
            </a:r>
          </a:p>
        </p:txBody>
      </p:sp>
      <p:sp>
        <p:nvSpPr>
          <p:cNvPr id="8" name="Text Placeholder 11"/>
          <p:cNvSpPr>
            <a:spLocks noGrp="1"/>
          </p:cNvSpPr>
          <p:nvPr>
            <p:ph type="body" sz="quarter" idx="14" hasCustomPrompt="1"/>
          </p:nvPr>
        </p:nvSpPr>
        <p:spPr>
          <a:xfrm>
            <a:off x="1944103" y="2907638"/>
            <a:ext cx="5339430" cy="494109"/>
          </a:xfrm>
          <a:prstGeom prst="rect">
            <a:avLst/>
          </a:prstGeom>
        </p:spPr>
        <p:txBody>
          <a:bodyPr lIns="91438" tIns="45719" rIns="91438" bIns="45719">
            <a:noAutofit/>
          </a:bodyPr>
          <a:lstStyle>
            <a:lvl1pPr marL="0" indent="0" algn="ctr">
              <a:buNone/>
              <a:defRPr sz="2100">
                <a:solidFill>
                  <a:schemeClr val="bg1"/>
                </a:solidFill>
                <a:latin typeface="Montserrat Medium" panose="00000A00000000000000" pitchFamily="2" charset="0"/>
              </a:defRPr>
            </a:lvl1pPr>
            <a:lvl2pPr>
              <a:defRPr sz="2100">
                <a:solidFill>
                  <a:schemeClr val="bg1"/>
                </a:solidFill>
                <a:latin typeface="Montserrat Medium" panose="00000A00000000000000" pitchFamily="2" charset="0"/>
              </a:defRPr>
            </a:lvl2pPr>
            <a:lvl3pPr>
              <a:defRPr sz="1800">
                <a:solidFill>
                  <a:schemeClr val="bg1"/>
                </a:solidFill>
                <a:latin typeface="Montserrat Medium" panose="00000A00000000000000" pitchFamily="2" charset="0"/>
              </a:defRPr>
            </a:lvl3pPr>
            <a:lvl4pPr>
              <a:defRPr sz="1500">
                <a:solidFill>
                  <a:schemeClr val="bg1"/>
                </a:solidFill>
                <a:latin typeface="Montserrat Medium" panose="00000A00000000000000" pitchFamily="2" charset="0"/>
              </a:defRPr>
            </a:lvl4pPr>
            <a:lvl5pPr>
              <a:defRPr sz="1500">
                <a:solidFill>
                  <a:schemeClr val="bg1"/>
                </a:solidFill>
                <a:latin typeface="Montserrat Medium" panose="00000A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881223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272415" y="1510309"/>
            <a:ext cx="8599170" cy="994172"/>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272415" y="2639020"/>
            <a:ext cx="8599170" cy="853441"/>
          </a:xfrm>
          <a:prstGeom prst="rect">
            <a:avLst/>
          </a:prstGeom>
        </p:spPr>
        <p:txBody>
          <a:bodyPr>
            <a:normAutofit/>
          </a:bodyPr>
          <a:lstStyle>
            <a:lvl1pPr marL="0" indent="0" algn="ctr">
              <a:buNone/>
              <a:defRPr sz="18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387161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272415" y="1473399"/>
            <a:ext cx="8599170" cy="994172"/>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272415" y="2571751"/>
            <a:ext cx="8599170" cy="853441"/>
          </a:xfrm>
          <a:prstGeom prst="rect">
            <a:avLst/>
          </a:prstGeom>
        </p:spPr>
        <p:txBody>
          <a:bodyPr>
            <a:normAutofit/>
          </a:bodyPr>
          <a:lstStyle>
            <a:lvl1pPr marL="0" indent="0" algn="ctr">
              <a:buNone/>
              <a:defRPr sz="18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427085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4122420" y="747436"/>
            <a:ext cx="4290060" cy="2139553"/>
          </a:xfrm>
          <a:prstGeom prst="rect">
            <a:avLst/>
          </a:prstGeom>
        </p:spPr>
        <p:txBody>
          <a:bodyPr anchor="b">
            <a:noAutofit/>
          </a:bodyPr>
          <a:lstStyle>
            <a:lvl1pPr>
              <a:defRPr sz="33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4767264"/>
            <a:ext cx="2057400" cy="273844"/>
          </a:xfrm>
        </p:spPr>
        <p:txBody>
          <a:bodyPr/>
          <a:lstStyle/>
          <a:p>
            <a:fld id="{62B8DF0E-90BF-EC4E-8934-156187A1162F}" type="datetimeFigureOut">
              <a:rPr lang="es-MX" smtClean="0"/>
              <a:t>03/12/2024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4767264"/>
            <a:ext cx="3086100" cy="273844"/>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4767264"/>
            <a:ext cx="2057400" cy="273844"/>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318334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285750" y="422196"/>
            <a:ext cx="8568690" cy="795644"/>
          </a:xfrm>
          <a:prstGeom prst="rect">
            <a:avLst/>
          </a:prstGeom>
          <a:noFill/>
        </p:spPr>
        <p:txBody>
          <a:bodyPr/>
          <a:lstStyle>
            <a:lvl1pPr algn="l">
              <a:defRPr sz="3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285752" y="1399359"/>
            <a:ext cx="4149089" cy="3078242"/>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4674870" y="1399359"/>
            <a:ext cx="4179570" cy="3078242"/>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203264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85750" y="422197"/>
            <a:ext cx="8568690" cy="994172"/>
          </a:xfrm>
          <a:prstGeom prst="rect">
            <a:avLst/>
          </a:prstGeom>
          <a:noFill/>
        </p:spPr>
        <p:txBody>
          <a:bodyPr/>
          <a:lstStyle>
            <a:lvl1pPr algn="l">
              <a:defRPr sz="3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285752" y="1554481"/>
            <a:ext cx="4149089" cy="3078242"/>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4674870" y="1554481"/>
            <a:ext cx="4179570" cy="3078242"/>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4219167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99085" y="426646"/>
            <a:ext cx="3116580" cy="994172"/>
          </a:xfrm>
          <a:prstGeom prst="rect">
            <a:avLst/>
          </a:prstGeom>
          <a:noFill/>
        </p:spPr>
        <p:txBody>
          <a:bodyPr>
            <a:normAutofit/>
          </a:bodyPr>
          <a:lstStyle>
            <a:lvl1pPr algn="l">
              <a:defRPr sz="3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771900" y="1369219"/>
            <a:ext cx="4743450" cy="3263504"/>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72963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20040" y="416762"/>
            <a:ext cx="3086100" cy="771858"/>
          </a:xfrm>
          <a:prstGeom prst="rect">
            <a:avLst/>
          </a:prstGeom>
          <a:noFill/>
        </p:spPr>
        <p:txBody>
          <a:bodyPr>
            <a:noAutofit/>
          </a:bodyPr>
          <a:lstStyle>
            <a:lvl1pPr algn="l">
              <a:defRPr sz="3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741420" y="1369219"/>
            <a:ext cx="4773930" cy="3263504"/>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5295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Rectángulo 5"/>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gráfico 7"/>
          <p:cNvSpPr>
            <a:spLocks noGrp="1"/>
          </p:cNvSpPr>
          <p:nvPr>
            <p:ph type="chart" sz="quarter" idx="10" hasCustomPrompt="1"/>
          </p:nvPr>
        </p:nvSpPr>
        <p:spPr>
          <a:xfrm>
            <a:off x="1428831" y="1690545"/>
            <a:ext cx="2489200" cy="2123311"/>
          </a:xfrm>
          <a:prstGeom prst="rect">
            <a:avLst/>
          </a:prstGeom>
        </p:spPr>
        <p:txBody>
          <a:bodyPr>
            <a:normAutofit/>
          </a:bodyPr>
          <a:lstStyle>
            <a:lvl1pPr marL="0" indent="0" algn="ctr">
              <a:buFontTx/>
              <a:buNone/>
              <a:defRPr sz="1400" b="0" i="0">
                <a:solidFill>
                  <a:schemeClr val="accent2"/>
                </a:solidFill>
                <a:latin typeface="Montserrat" panose="00000500000000000000" pitchFamily="2" charset="77"/>
              </a:defRPr>
            </a:lvl1pPr>
          </a:lstStyle>
          <a:p>
            <a:r>
              <a:rPr lang="es-MX" dirty="0"/>
              <a:t>Gráficas</a:t>
            </a:r>
          </a:p>
        </p:txBody>
      </p:sp>
      <p:grpSp>
        <p:nvGrpSpPr>
          <p:cNvPr id="4" name="object 5">
            <a:extLst>
              <a:ext uri="{FF2B5EF4-FFF2-40B4-BE49-F238E27FC236}">
                <a16:creationId xmlns:a16="http://schemas.microsoft.com/office/drawing/2014/main" id="{DAF027F0-8AE1-4734-B6FA-5F507F535382}"/>
              </a:ext>
            </a:extLst>
          </p:cNvPr>
          <p:cNvGrpSpPr/>
          <p:nvPr userDrawn="1"/>
        </p:nvGrpSpPr>
        <p:grpSpPr>
          <a:xfrm>
            <a:off x="-46814" y="0"/>
            <a:ext cx="708183" cy="5150644"/>
            <a:chOff x="187261" y="0"/>
            <a:chExt cx="944244" cy="6867525"/>
          </a:xfrm>
        </p:grpSpPr>
        <p:sp>
          <p:nvSpPr>
            <p:cNvPr id="5" name="object 6">
              <a:extLst>
                <a:ext uri="{FF2B5EF4-FFF2-40B4-BE49-F238E27FC236}">
                  <a16:creationId xmlns:a16="http://schemas.microsoft.com/office/drawing/2014/main" id="{EFE739EA-1A3D-4611-82FB-A7438427EA31}"/>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7" name="object 7">
              <a:extLst>
                <a:ext uri="{FF2B5EF4-FFF2-40B4-BE49-F238E27FC236}">
                  <a16:creationId xmlns:a16="http://schemas.microsoft.com/office/drawing/2014/main" id="{09A45C62-EE3B-47D7-BAA1-F6B44587E0DC}"/>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9" name="object 7">
            <a:extLst>
              <a:ext uri="{FF2B5EF4-FFF2-40B4-BE49-F238E27FC236}">
                <a16:creationId xmlns:a16="http://schemas.microsoft.com/office/drawing/2014/main" id="{01E36BB1-9B63-4D52-82C5-03D0D6403144}"/>
              </a:ext>
            </a:extLst>
          </p:cNvPr>
          <p:cNvPicPr/>
          <p:nvPr userDrawn="1"/>
        </p:nvPicPr>
        <p:blipFill>
          <a:blip r:embed="rId2" cstate="print"/>
          <a:stretch>
            <a:fillRect/>
          </a:stretch>
        </p:blipFill>
        <p:spPr>
          <a:xfrm>
            <a:off x="131736" y="68689"/>
            <a:ext cx="1611173" cy="78711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05739" y="434103"/>
            <a:ext cx="3027317" cy="945356"/>
          </a:xfrm>
          <a:prstGeom prst="rect">
            <a:avLst/>
          </a:prstGeom>
          <a:noFill/>
        </p:spPr>
        <p:txBody>
          <a:bodyPr>
            <a:normAutofit/>
          </a:bodyPr>
          <a:lstStyle>
            <a:lvl1pPr algn="l">
              <a:defRPr sz="2925"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589020" y="906781"/>
            <a:ext cx="4926330" cy="3725942"/>
          </a:xfrm>
          <a:prstGeom prst="rect">
            <a:avLst/>
          </a:prstGeom>
        </p:spPr>
        <p:txBody>
          <a:bodyPr>
            <a:normAutofit/>
          </a:bodyPr>
          <a:lstStyle>
            <a:lvl1pPr marL="0" indent="0" algn="l">
              <a:buNone/>
              <a:defRPr sz="18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44053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8" y="588531"/>
            <a:ext cx="7891463" cy="1354571"/>
          </a:xfrm>
          <a:prstGeom prst="rect">
            <a:avLst/>
          </a:prstGeom>
        </p:spPr>
        <p:txBody>
          <a:bodyPr anchor="b">
            <a:normAutofit/>
          </a:bodyPr>
          <a:lstStyle>
            <a:lvl1pPr algn="ctr">
              <a:defRPr sz="33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217421"/>
            <a:ext cx="7886700" cy="1656044"/>
          </a:xfrm>
          <a:prstGeom prst="rect">
            <a:avLst/>
          </a:prstGeom>
        </p:spPr>
        <p:txBody>
          <a:bodyPr/>
          <a:lstStyle>
            <a:lvl1pPr marL="0" indent="0">
              <a:buNone/>
              <a:defRPr sz="1800" b="0" i="0">
                <a:solidFill>
                  <a:schemeClr val="tx1">
                    <a:tint val="75000"/>
                  </a:schemeClr>
                </a:solidFill>
                <a:latin typeface="Montserrat" pitchFamily="2"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4767264"/>
            <a:ext cx="2057400" cy="273844"/>
          </a:xfrm>
        </p:spPr>
        <p:txBody>
          <a:bodyPr/>
          <a:lstStyle/>
          <a:p>
            <a:fld id="{62B8DF0E-90BF-EC4E-8934-156187A1162F}" type="datetimeFigureOut">
              <a:rPr lang="es-MX" smtClean="0"/>
              <a:t>03/12/2024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4767264"/>
            <a:ext cx="3086100" cy="273844"/>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4767264"/>
            <a:ext cx="2057400" cy="273844"/>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131647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623888" y="588531"/>
            <a:ext cx="7891463" cy="1354571"/>
          </a:xfrm>
          <a:prstGeom prst="rect">
            <a:avLst/>
          </a:prstGeom>
        </p:spPr>
        <p:txBody>
          <a:bodyPr anchor="b">
            <a:normAutofit/>
          </a:bodyPr>
          <a:lstStyle>
            <a:lvl1pPr algn="ctr">
              <a:defRPr sz="33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623888" y="2217421"/>
            <a:ext cx="7886700" cy="1656044"/>
          </a:xfrm>
          <a:prstGeom prst="rect">
            <a:avLst/>
          </a:prstGeom>
        </p:spPr>
        <p:txBody>
          <a:bodyPr/>
          <a:lstStyle>
            <a:lvl1pPr marL="0" indent="0">
              <a:buNone/>
              <a:defRPr sz="1800" b="0" i="0">
                <a:solidFill>
                  <a:schemeClr val="tx1">
                    <a:tint val="75000"/>
                  </a:schemeClr>
                </a:solidFill>
                <a:latin typeface="Montserrat" pitchFamily="2"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1751352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629842" y="622337"/>
            <a:ext cx="4033598" cy="742236"/>
          </a:xfrm>
          <a:prstGeom prst="rect">
            <a:avLst/>
          </a:prstGeom>
        </p:spPr>
        <p:txBody>
          <a:bodyPr>
            <a:noAutofit/>
          </a:bodyPr>
          <a:lstStyle>
            <a:lvl1pPr>
              <a:defRPr sz="24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629842" y="1527572"/>
            <a:ext cx="4262199" cy="617934"/>
          </a:xfrm>
          <a:prstGeom prst="rect">
            <a:avLst/>
          </a:prstGeom>
        </p:spPr>
        <p:txBody>
          <a:bodyPr anchor="b">
            <a:noAutofit/>
          </a:bodyPr>
          <a:lstStyle>
            <a:lvl1pPr marL="0" indent="0">
              <a:buNone/>
              <a:defRPr sz="2100" b="0" i="0">
                <a:solidFill>
                  <a:srgbClr val="404040"/>
                </a:solidFill>
                <a:latin typeface="Montserrat Medium" pitchFamily="2" charset="77"/>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629842" y="2304334"/>
            <a:ext cx="4262199" cy="1969295"/>
          </a:xfrm>
          <a:prstGeom prst="rect">
            <a:avLst/>
          </a:prstGeom>
        </p:spPr>
        <p:txBody>
          <a:bodyPr>
            <a:normAutofit/>
          </a:bodyPr>
          <a:lstStyle>
            <a:lvl1pPr>
              <a:defRPr sz="18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5855970" y="1538763"/>
            <a:ext cx="2975610" cy="617934"/>
          </a:xfrm>
          <a:prstGeom prst="rect">
            <a:avLst/>
          </a:prstGeom>
        </p:spPr>
        <p:txBody>
          <a:bodyPr anchor="b">
            <a:noAutofit/>
          </a:bodyPr>
          <a:lstStyle>
            <a:lvl1pPr marL="0" indent="0">
              <a:buNone/>
              <a:defRPr sz="2100" b="0" i="0">
                <a:latin typeface="Montserrat Medium" pitchFamily="2" charset="77"/>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5855970" y="2304334"/>
            <a:ext cx="2975610" cy="1969295"/>
          </a:xfrm>
          <a:prstGeom prst="rect">
            <a:avLst/>
          </a:prstGeom>
        </p:spPr>
        <p:txBody>
          <a:bodyPr>
            <a:normAutofit/>
          </a:bodyPr>
          <a:lstStyle>
            <a:lvl1pPr>
              <a:defRPr sz="18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5645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277240" y="1623061"/>
            <a:ext cx="3006635" cy="3009662"/>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3747408" y="1623061"/>
            <a:ext cx="4767943" cy="3009662"/>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03/12/2024</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628650" y="1252333"/>
            <a:ext cx="7886700" cy="994172"/>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3300" dirty="0"/>
          </a:p>
        </p:txBody>
      </p:sp>
      <p:sp>
        <p:nvSpPr>
          <p:cNvPr id="16" name="Text Placeholder 15"/>
          <p:cNvSpPr>
            <a:spLocks noGrp="1"/>
          </p:cNvSpPr>
          <p:nvPr>
            <p:ph type="body" sz="quarter" idx="13" hasCustomPrompt="1"/>
          </p:nvPr>
        </p:nvSpPr>
        <p:spPr>
          <a:xfrm>
            <a:off x="277586" y="275036"/>
            <a:ext cx="3006635" cy="977503"/>
          </a:xfrm>
          <a:prstGeom prst="rect">
            <a:avLst/>
          </a:prstGeom>
        </p:spPr>
        <p:txBody>
          <a:bodyPr>
            <a:normAutofit/>
          </a:bodyPr>
          <a:lstStyle>
            <a:lvl1pPr marL="0" indent="0">
              <a:buNone/>
              <a:defRPr sz="24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25705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816298" y="2361026"/>
            <a:ext cx="7595041" cy="421448"/>
          </a:xfrm>
          <a:prstGeom prst="rect">
            <a:avLst/>
          </a:prstGeom>
        </p:spPr>
        <p:txBody>
          <a:bodyPr>
            <a:normAutofit/>
          </a:bodyPr>
          <a:lstStyle>
            <a:lvl1pPr marL="0" indent="0" algn="ctr">
              <a:buNone/>
              <a:defRPr sz="3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849534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03/12/2024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816298" y="2361026"/>
            <a:ext cx="7595041" cy="421448"/>
          </a:xfrm>
          <a:prstGeom prst="rect">
            <a:avLst/>
          </a:prstGeom>
        </p:spPr>
        <p:txBody>
          <a:bodyPr>
            <a:normAutofit/>
          </a:bodyPr>
          <a:lstStyle>
            <a:lvl1pPr marL="0" indent="0" algn="ctr">
              <a:buNone/>
              <a:defRPr sz="3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900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57600" y="634290"/>
            <a:ext cx="5113472" cy="994172"/>
          </a:xfrm>
          <a:prstGeom prst="rect">
            <a:avLst/>
          </a:prstGeom>
        </p:spPr>
        <p:txBody>
          <a:bodyPr>
            <a:normAutofit/>
          </a:bodyPr>
          <a:lstStyle>
            <a:lvl1pPr algn="r">
              <a:defRPr sz="2800">
                <a:solidFill>
                  <a:schemeClr val="accent1"/>
                </a:solidFill>
                <a:latin typeface="Montserrat" panose="00000500000000000000" pitchFamily="2" charset="77"/>
              </a:defRPr>
            </a:lvl1pPr>
          </a:lstStyle>
          <a:p>
            <a:r>
              <a:rPr lang="es-ES" dirty="0"/>
              <a:t>Haga clic para agregar su texto</a:t>
            </a:r>
            <a:endParaRPr lang="es-MX" dirty="0"/>
          </a:p>
        </p:txBody>
      </p:sp>
      <p:sp>
        <p:nvSpPr>
          <p:cNvPr id="6" name="Rectángulo 5"/>
          <p:cNvSpPr/>
          <p:nvPr userDrawn="1"/>
        </p:nvSpPr>
        <p:spPr>
          <a:xfrm>
            <a:off x="8942522" y="542441"/>
            <a:ext cx="201478" cy="1177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texto 10"/>
          <p:cNvSpPr>
            <a:spLocks noGrp="1"/>
          </p:cNvSpPr>
          <p:nvPr>
            <p:ph type="body" sz="quarter" idx="10" hasCustomPrompt="1"/>
          </p:nvPr>
        </p:nvSpPr>
        <p:spPr>
          <a:xfrm>
            <a:off x="3657467" y="1835236"/>
            <a:ext cx="5113472" cy="667007"/>
          </a:xfrm>
          <a:prstGeom prst="rect">
            <a:avLst/>
          </a:prstGeom>
        </p:spPr>
        <p:txBody>
          <a:bodyPr>
            <a:normAutofit/>
          </a:bodyPr>
          <a:lstStyle>
            <a:lvl1pPr marL="0" indent="0" algn="r">
              <a:buFontTx/>
              <a:buNone/>
              <a:defRPr sz="2100">
                <a:solidFill>
                  <a:schemeClr val="accent2"/>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object 5">
            <a:extLst>
              <a:ext uri="{FF2B5EF4-FFF2-40B4-BE49-F238E27FC236}">
                <a16:creationId xmlns:a16="http://schemas.microsoft.com/office/drawing/2014/main" id="{4EA96156-1BCD-43D2-850C-369FE8C3818C}"/>
              </a:ext>
            </a:extLst>
          </p:cNvPr>
          <p:cNvGrpSpPr/>
          <p:nvPr userDrawn="1"/>
        </p:nvGrpSpPr>
        <p:grpSpPr>
          <a:xfrm>
            <a:off x="-46814" y="0"/>
            <a:ext cx="708183" cy="5150644"/>
            <a:chOff x="187261" y="0"/>
            <a:chExt cx="944244" cy="6867525"/>
          </a:xfrm>
        </p:grpSpPr>
        <p:sp>
          <p:nvSpPr>
            <p:cNvPr id="7" name="object 6">
              <a:extLst>
                <a:ext uri="{FF2B5EF4-FFF2-40B4-BE49-F238E27FC236}">
                  <a16:creationId xmlns:a16="http://schemas.microsoft.com/office/drawing/2014/main" id="{57D2A8C4-87F4-436C-A83E-7A7C4AA1AEAB}"/>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8" name="object 7">
              <a:extLst>
                <a:ext uri="{FF2B5EF4-FFF2-40B4-BE49-F238E27FC236}">
                  <a16:creationId xmlns:a16="http://schemas.microsoft.com/office/drawing/2014/main" id="{1927C233-E88B-479D-96C5-039CCF707C11}"/>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9" name="object 7">
            <a:extLst>
              <a:ext uri="{FF2B5EF4-FFF2-40B4-BE49-F238E27FC236}">
                <a16:creationId xmlns:a16="http://schemas.microsoft.com/office/drawing/2014/main" id="{EA5E61CC-A9BF-4BC9-BE7A-C534BE53418C}"/>
              </a:ext>
            </a:extLst>
          </p:cNvPr>
          <p:cNvPicPr/>
          <p:nvPr userDrawn="1"/>
        </p:nvPicPr>
        <p:blipFill>
          <a:blip r:embed="rId3" cstate="print"/>
          <a:stretch>
            <a:fillRect/>
          </a:stretch>
        </p:blipFill>
        <p:spPr>
          <a:xfrm>
            <a:off x="131736" y="68689"/>
            <a:ext cx="1611173" cy="7871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en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texto 8"/>
          <p:cNvSpPr>
            <a:spLocks noGrp="1"/>
          </p:cNvSpPr>
          <p:nvPr>
            <p:ph type="body" sz="quarter" idx="10" hasCustomPrompt="1"/>
          </p:nvPr>
        </p:nvSpPr>
        <p:spPr>
          <a:xfrm>
            <a:off x="523081" y="634731"/>
            <a:ext cx="8097837" cy="4030663"/>
          </a:xfrm>
          <a:prstGeom prst="rect">
            <a:avLst/>
          </a:prstGeom>
        </p:spPr>
        <p:txBody>
          <a:bodyPr numCol="2" spcCol="252000">
            <a:normAutofit/>
          </a:bodyPr>
          <a:lstStyle>
            <a:lvl1pPr marL="0" indent="0" algn="just">
              <a:lnSpc>
                <a:spcPct val="100000"/>
              </a:lnSpc>
              <a:buFontTx/>
              <a:buNone/>
              <a:defRPr sz="1800">
                <a:solidFill>
                  <a:schemeClr val="tx1"/>
                </a:solidFill>
                <a:latin typeface="Montserrat" panose="00000500000000000000" pitchFamily="2" charset="77"/>
              </a:defRPr>
            </a:lvl1pPr>
            <a:lvl2pPr>
              <a:lnSpc>
                <a:spcPct val="100000"/>
              </a:lnSpc>
              <a:defRPr sz="1400" b="0" i="0">
                <a:latin typeface="Montserrat" panose="00000500000000000000" pitchFamily="2" charset="77"/>
              </a:defRPr>
            </a:lvl2pPr>
            <a:lvl3pPr marL="971550" indent="-285750">
              <a:buFont typeface="Wingdings" panose="05000000000000000000" pitchFamily="2" charset="2"/>
              <a:buChar char="§"/>
              <a:defRPr b="0" i="0">
                <a:latin typeface="Montserrat" panose="00000500000000000000" pitchFamily="2" charset="77"/>
              </a:defRPr>
            </a:lvl3pPr>
            <a:lvl4pPr marL="1314450" indent="-285750">
              <a:buFont typeface="Courier New" panose="02070309020205020404" pitchFamily="49" charset="0"/>
              <a:buChar char="o"/>
              <a:defRPr b="0" i="0">
                <a:latin typeface="Montserrat" panose="00000500000000000000" pitchFamily="2" charset="77"/>
              </a:defRPr>
            </a:lvl4pPr>
            <a:lvl5pPr marL="1543050" indent="-171450">
              <a:buFont typeface="Arial" panose="020B0604020202020204" pitchFamily="34" charset="0"/>
              <a:buChar char="•"/>
              <a:defRPr b="0" i="0">
                <a:latin typeface="Montserrat" panose="00000500000000000000" pitchFamily="2" charset="77"/>
              </a:defRPr>
            </a:lvl5pPr>
          </a:lstStyle>
          <a:p>
            <a:r>
              <a:rPr lang="es-ES" dirty="0"/>
              <a:t>Caja de texto en dos columnas. Escriba su contenido en tipografía Montserrat Regular de 18 pts.</a:t>
            </a:r>
          </a:p>
          <a:p>
            <a:endParaRPr lang="es-ES" dirty="0"/>
          </a:p>
          <a:p>
            <a:pPr lvl="1"/>
            <a:r>
              <a:rPr lang="es-ES" dirty="0"/>
              <a:t>Nivel 1</a:t>
            </a:r>
          </a:p>
          <a:p>
            <a:pPr lvl="2"/>
            <a:r>
              <a:rPr lang="es-ES" dirty="0"/>
              <a:t>Nivel 2</a:t>
            </a:r>
          </a:p>
          <a:p>
            <a:pPr lvl="3"/>
            <a:r>
              <a:rPr lang="es-ES" dirty="0"/>
              <a:t>Nivel 3</a:t>
            </a:r>
          </a:p>
          <a:p>
            <a:pPr lvl="4"/>
            <a:r>
              <a:rPr lang="es-ES" dirty="0"/>
              <a:t>Nivel 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en una colum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contenido 2"/>
          <p:cNvSpPr>
            <a:spLocks noGrp="1"/>
          </p:cNvSpPr>
          <p:nvPr>
            <p:ph sz="quarter" idx="10" hasCustomPrompt="1"/>
          </p:nvPr>
        </p:nvSpPr>
        <p:spPr>
          <a:xfrm>
            <a:off x="491331" y="479425"/>
            <a:ext cx="8161338" cy="4168775"/>
          </a:xfrm>
          <a:prstGeom prst="rect">
            <a:avLst/>
          </a:prstGeom>
        </p:spPr>
        <p:txBody>
          <a:bodyPr>
            <a:normAutofit/>
          </a:bodyPr>
          <a:lstStyle>
            <a:lvl1pPr>
              <a:defRPr sz="1800">
                <a:solidFill>
                  <a:schemeClr val="tx1"/>
                </a:solidFill>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846291"/>
          </a:xfrm>
          <a:prstGeom prst="rect">
            <a:avLst/>
          </a:prstGeom>
        </p:spPr>
        <p:txBody>
          <a:bodyPr>
            <a:normAutofit/>
          </a:bodyPr>
          <a:lstStyle>
            <a:lvl1pPr algn="ctr">
              <a:defRPr sz="2100">
                <a:solidFill>
                  <a:srgbClr val="C2A574"/>
                </a:solidFill>
                <a:latin typeface="Montserrat" panose="00000500000000000000" pitchFamily="2" charset="77"/>
              </a:defRPr>
            </a:lvl1pPr>
          </a:lstStyle>
          <a:p>
            <a:r>
              <a:rPr lang="es-ES" dirty="0"/>
              <a:t>Haga clic para modificar el estilo de título del patrón</a:t>
            </a:r>
            <a:endParaRPr lang="en-US" dirty="0"/>
          </a:p>
        </p:txBody>
      </p:sp>
      <p:sp>
        <p:nvSpPr>
          <p:cNvPr id="3" name="Content Placeholder 2"/>
          <p:cNvSpPr>
            <a:spLocks noGrp="1"/>
          </p:cNvSpPr>
          <p:nvPr>
            <p:ph sz="half" idx="1" hasCustomPrompt="1"/>
          </p:nvPr>
        </p:nvSpPr>
        <p:spPr>
          <a:xfrm>
            <a:off x="628650" y="1369219"/>
            <a:ext cx="3886200" cy="3263504"/>
          </a:xfrm>
          <a:prstGeom prst="rect">
            <a:avLst/>
          </a:prstGeom>
        </p:spPr>
        <p:txBody>
          <a:bodyPr>
            <a:normAutofit/>
          </a:bodyPr>
          <a:lstStyle>
            <a:lvl1pPr>
              <a:defRPr sz="1800">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Content Placeholder 3"/>
          <p:cNvSpPr>
            <a:spLocks noGrp="1"/>
          </p:cNvSpPr>
          <p:nvPr>
            <p:ph sz="half" idx="2" hasCustomPrompt="1"/>
          </p:nvPr>
        </p:nvSpPr>
        <p:spPr>
          <a:xfrm>
            <a:off x="4629150" y="1369219"/>
            <a:ext cx="3886200" cy="3263504"/>
          </a:xfrm>
          <a:prstGeom prst="rect">
            <a:avLst/>
          </a:prstGeom>
        </p:spPr>
        <p:txBody>
          <a:bodyPr>
            <a:normAutofit/>
          </a:bodyPr>
          <a:lstStyle>
            <a:lvl1pPr>
              <a:defRPr sz="1800">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cxnSp>
        <p:nvCxnSpPr>
          <p:cNvPr id="8" name="Conector recto 7"/>
          <p:cNvCxnSpPr/>
          <p:nvPr userDrawn="1"/>
        </p:nvCxnSpPr>
        <p:spPr>
          <a:xfrm>
            <a:off x="269097" y="1180404"/>
            <a:ext cx="8720106" cy="0"/>
          </a:xfrm>
          <a:prstGeom prst="line">
            <a:avLst/>
          </a:prstGeom>
          <a:ln>
            <a:solidFill>
              <a:srgbClr val="2F4636"/>
            </a:solidFill>
          </a:ln>
        </p:spPr>
        <p:style>
          <a:lnRef idx="1">
            <a:schemeClr val="accent1"/>
          </a:lnRef>
          <a:fillRef idx="0">
            <a:schemeClr val="accent1"/>
          </a:fillRef>
          <a:effectRef idx="0">
            <a:schemeClr val="accent1"/>
          </a:effectRef>
          <a:fontRef idx="minor">
            <a:schemeClr val="tx1"/>
          </a:fontRef>
        </p:style>
      </p:cxnSp>
      <p:sp>
        <p:nvSpPr>
          <p:cNvPr id="9" name="Rectángulo 8"/>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ítulo y contenido">
    <p:spTree>
      <p:nvGrpSpPr>
        <p:cNvPr id="1" name=""/>
        <p:cNvGrpSpPr/>
        <p:nvPr/>
      </p:nvGrpSpPr>
      <p:grpSpPr>
        <a:xfrm>
          <a:off x="0" y="0"/>
          <a:ext cx="0" cy="0"/>
          <a:chOff x="0" y="0"/>
          <a:chExt cx="0" cy="0"/>
        </a:xfrm>
      </p:grpSpPr>
      <p:sp>
        <p:nvSpPr>
          <p:cNvPr id="8" name="Rectángulo 7"/>
          <p:cNvSpPr/>
          <p:nvPr userDrawn="1"/>
        </p:nvSpPr>
        <p:spPr>
          <a:xfrm>
            <a:off x="0" y="-13812"/>
            <a:ext cx="3322320" cy="5157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287310" y="542441"/>
            <a:ext cx="2753070" cy="1166731"/>
          </a:xfrm>
          <a:prstGeom prst="rect">
            <a:avLst/>
          </a:prstGeom>
        </p:spPr>
        <p:txBody>
          <a:bodyPr anchor="ctr" anchorCtr="0">
            <a:normAutofit/>
          </a:bodyPr>
          <a:lstStyle>
            <a:lvl1pPr>
              <a:defRPr sz="1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9" name="Rectángulo 8"/>
          <p:cNvSpPr/>
          <p:nvPr userDrawn="1"/>
        </p:nvSpPr>
        <p:spPr>
          <a:xfrm>
            <a:off x="0" y="542441"/>
            <a:ext cx="201478" cy="1177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contenido 10"/>
          <p:cNvSpPr>
            <a:spLocks noGrp="1"/>
          </p:cNvSpPr>
          <p:nvPr>
            <p:ph sz="quarter" idx="10" hasCustomPrompt="1"/>
          </p:nvPr>
        </p:nvSpPr>
        <p:spPr>
          <a:xfrm>
            <a:off x="3657600" y="542925"/>
            <a:ext cx="5211763" cy="4279900"/>
          </a:xfrm>
          <a:prstGeom prst="rect">
            <a:avLst/>
          </a:prstGeom>
        </p:spPr>
        <p:txBody>
          <a:bodyPr>
            <a:normAutofit/>
          </a:bodyPr>
          <a:lstStyle>
            <a:lvl1pPr>
              <a:defRPr sz="1800">
                <a:latin typeface="Montserrat" panose="00000500000000000000" pitchFamily="2" charset="77"/>
              </a:defRPr>
            </a:lvl1pPr>
          </a:lstStyle>
          <a:p>
            <a:r>
              <a:rPr lang="es-ES" dirty="0"/>
              <a:t>Editar los estilos de texto del patrón
Segundo nivel
Tercer nivel
Cuarto nivel
Quinto nivel</a:t>
            </a:r>
            <a:endParaRPr lang="es-MX"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B8DF0E-90BF-EC4E-8934-156187A1162F}" type="datetimeFigureOut">
              <a:rPr lang="es-MX" smtClean="0"/>
              <a:t>03/12/2024</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42174373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fif"/><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69.jpg"/><Relationship Id="rId11" Type="http://schemas.openxmlformats.org/officeDocument/2006/relationships/image" Target="../media/image74.jfif"/><Relationship Id="rId5" Type="http://schemas.openxmlformats.org/officeDocument/2006/relationships/image" Target="../media/image68.png"/><Relationship Id="rId10" Type="http://schemas.openxmlformats.org/officeDocument/2006/relationships/image" Target="../media/image73.jfif"/><Relationship Id="rId4" Type="http://schemas.openxmlformats.org/officeDocument/2006/relationships/image" Target="../media/image67.jpg"/><Relationship Id="rId9" Type="http://schemas.openxmlformats.org/officeDocument/2006/relationships/image" Target="../media/image72.jfif"/></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7.jfi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0.png"/><Relationship Id="rId4"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07" y="-245657"/>
            <a:ext cx="9477212" cy="7107908"/>
            <a:chOff x="0" y="0"/>
            <a:chExt cx="9143999" cy="6857998"/>
          </a:xfrm>
        </p:grpSpPr>
        <p:pic>
          <p:nvPicPr>
            <p:cNvPr id="3" name="object 3"/>
            <p:cNvPicPr/>
            <p:nvPr/>
          </p:nvPicPr>
          <p:blipFill>
            <a:blip r:embed="rId2" cstate="print"/>
            <a:stretch>
              <a:fillRect/>
            </a:stretch>
          </p:blipFill>
          <p:spPr>
            <a:xfrm>
              <a:off x="0" y="0"/>
              <a:ext cx="9143999" cy="6857998"/>
            </a:xfrm>
            <a:prstGeom prst="rect">
              <a:avLst/>
            </a:prstGeom>
          </p:spPr>
        </p:pic>
        <p:pic>
          <p:nvPicPr>
            <p:cNvPr id="4" name="object 4"/>
            <p:cNvPicPr/>
            <p:nvPr/>
          </p:nvPicPr>
          <p:blipFill>
            <a:blip r:embed="rId3" cstate="print"/>
            <a:stretch>
              <a:fillRect/>
            </a:stretch>
          </p:blipFill>
          <p:spPr>
            <a:xfrm>
              <a:off x="1419569" y="854964"/>
              <a:ext cx="5173997" cy="2373101"/>
            </a:xfrm>
            <a:prstGeom prst="rect">
              <a:avLst/>
            </a:prstGeom>
          </p:spPr>
        </p:pic>
      </p:grpSp>
      <p:pic>
        <p:nvPicPr>
          <p:cNvPr id="5" name="Imagen 4">
            <a:extLst>
              <a:ext uri="{FF2B5EF4-FFF2-40B4-BE49-F238E27FC236}">
                <a16:creationId xmlns:a16="http://schemas.microsoft.com/office/drawing/2014/main" id="{967108CB-07D3-49F3-82F9-B5B06A48F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38850" y="5799455"/>
            <a:ext cx="2628950" cy="6518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1644" b="-2390"/>
          <a:stretch/>
        </p:blipFill>
        <p:spPr>
          <a:xfrm>
            <a:off x="734419" y="882786"/>
            <a:ext cx="7648543" cy="4042397"/>
          </a:xfrm>
          <a:prstGeom prst="rect">
            <a:avLst/>
          </a:prstGeom>
        </p:spPr>
      </p:pic>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771" t="4552" r="783" b="2460"/>
          <a:stretch/>
        </p:blipFill>
        <p:spPr>
          <a:xfrm>
            <a:off x="932111" y="1311377"/>
            <a:ext cx="7492000" cy="3057525"/>
          </a:xfrm>
          <a:prstGeom prst="rect">
            <a:avLst/>
          </a:prstGeom>
        </p:spPr>
      </p:pic>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spTree>
    <p:extLst>
      <p:ext uri="{BB962C8B-B14F-4D97-AF65-F5344CB8AC3E}">
        <p14:creationId xmlns:p14="http://schemas.microsoft.com/office/powerpoint/2010/main" val="28329377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2"/>
          <a:srcRect l="2308" t="-1036" r="2336" b="-13907"/>
          <a:stretch/>
        </p:blipFill>
        <p:spPr>
          <a:xfrm>
            <a:off x="672323" y="1311377"/>
            <a:ext cx="8229600" cy="3156338"/>
          </a:xfrm>
          <a:prstGeom prst="rect">
            <a:avLst/>
          </a:prstGeom>
        </p:spPr>
      </p:pic>
    </p:spTree>
    <p:extLst>
      <p:ext uri="{BB962C8B-B14F-4D97-AF65-F5344CB8AC3E}">
        <p14:creationId xmlns:p14="http://schemas.microsoft.com/office/powerpoint/2010/main" val="8045083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2"/>
          <a:srcRect t="-2581" b="1699"/>
          <a:stretch/>
        </p:blipFill>
        <p:spPr>
          <a:xfrm>
            <a:off x="672323" y="1171575"/>
            <a:ext cx="8229600" cy="3296140"/>
          </a:xfrm>
          <a:prstGeom prst="rect">
            <a:avLst/>
          </a:prstGeom>
        </p:spPr>
      </p:pic>
    </p:spTree>
    <p:extLst>
      <p:ext uri="{BB962C8B-B14F-4D97-AF65-F5344CB8AC3E}">
        <p14:creationId xmlns:p14="http://schemas.microsoft.com/office/powerpoint/2010/main" val="3316956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2016" t="6710" b="807"/>
          <a:stretch/>
        </p:blipFill>
        <p:spPr>
          <a:xfrm>
            <a:off x="742949" y="1247775"/>
            <a:ext cx="8063723" cy="3098376"/>
          </a:xfrm>
          <a:prstGeom prst="rect">
            <a:avLst/>
          </a:prstGeom>
        </p:spPr>
      </p:pic>
    </p:spTree>
    <p:extLst>
      <p:ext uri="{BB962C8B-B14F-4D97-AF65-F5344CB8AC3E}">
        <p14:creationId xmlns:p14="http://schemas.microsoft.com/office/powerpoint/2010/main" val="24189283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t="-803" b="-529"/>
          <a:stretch/>
        </p:blipFill>
        <p:spPr>
          <a:xfrm>
            <a:off x="1038224" y="871938"/>
            <a:ext cx="7216453" cy="3819516"/>
          </a:xfrm>
          <a:prstGeom prst="rect">
            <a:avLst/>
          </a:prstGeom>
        </p:spPr>
      </p:pic>
    </p:spTree>
    <p:extLst>
      <p:ext uri="{BB962C8B-B14F-4D97-AF65-F5344CB8AC3E}">
        <p14:creationId xmlns:p14="http://schemas.microsoft.com/office/powerpoint/2010/main" val="14482706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5545" t="-2603" b="113"/>
          <a:stretch/>
        </p:blipFill>
        <p:spPr>
          <a:xfrm>
            <a:off x="540138" y="974226"/>
            <a:ext cx="8063723" cy="3521574"/>
          </a:xfrm>
          <a:prstGeom prst="rect">
            <a:avLst/>
          </a:prstGeom>
        </p:spPr>
      </p:pic>
    </p:spTree>
    <p:extLst>
      <p:ext uri="{BB962C8B-B14F-4D97-AF65-F5344CB8AC3E}">
        <p14:creationId xmlns:p14="http://schemas.microsoft.com/office/powerpoint/2010/main" val="389355626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2578" t="4399" r="2345" b="1202"/>
          <a:stretch/>
        </p:blipFill>
        <p:spPr>
          <a:xfrm>
            <a:off x="827335" y="1085850"/>
            <a:ext cx="8088065" cy="3320678"/>
          </a:xfrm>
          <a:prstGeom prst="rect">
            <a:avLst/>
          </a:prstGeom>
        </p:spPr>
      </p:pic>
    </p:spTree>
    <p:extLst>
      <p:ext uri="{BB962C8B-B14F-4D97-AF65-F5344CB8AC3E}">
        <p14:creationId xmlns:p14="http://schemas.microsoft.com/office/powerpoint/2010/main" val="1255375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5" name="Imagen 4">
            <a:extLst>
              <a:ext uri="{FF2B5EF4-FFF2-40B4-BE49-F238E27FC236}">
                <a16:creationId xmlns:a16="http://schemas.microsoft.com/office/drawing/2014/main" id="{AC3915BC-490A-4718-8734-640BF6B7234D}"/>
              </a:ext>
            </a:extLst>
          </p:cNvPr>
          <p:cNvPicPr>
            <a:picLocks noChangeAspect="1"/>
          </p:cNvPicPr>
          <p:nvPr/>
        </p:nvPicPr>
        <p:blipFill>
          <a:blip r:embed="rId3"/>
          <a:stretch>
            <a:fillRect/>
          </a:stretch>
        </p:blipFill>
        <p:spPr>
          <a:xfrm>
            <a:off x="1163397" y="917833"/>
            <a:ext cx="7419241" cy="3629326"/>
          </a:xfrm>
          <a:prstGeom prst="rect">
            <a:avLst/>
          </a:prstGeom>
        </p:spPr>
      </p:pic>
    </p:spTree>
    <p:extLst>
      <p:ext uri="{BB962C8B-B14F-4D97-AF65-F5344CB8AC3E}">
        <p14:creationId xmlns:p14="http://schemas.microsoft.com/office/powerpoint/2010/main" val="17142716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9" name="Imagen 8">
            <a:extLst>
              <a:ext uri="{FF2B5EF4-FFF2-40B4-BE49-F238E27FC236}">
                <a16:creationId xmlns:a16="http://schemas.microsoft.com/office/drawing/2014/main" id="{58BEDCF9-2DBA-4D75-90F3-9A431202A1ED}"/>
              </a:ext>
            </a:extLst>
          </p:cNvPr>
          <p:cNvPicPr>
            <a:picLocks noChangeAspect="1"/>
          </p:cNvPicPr>
          <p:nvPr/>
        </p:nvPicPr>
        <p:blipFill>
          <a:blip r:embed="rId3"/>
          <a:stretch>
            <a:fillRect/>
          </a:stretch>
        </p:blipFill>
        <p:spPr>
          <a:xfrm>
            <a:off x="932110" y="737667"/>
            <a:ext cx="7478465" cy="3987541"/>
          </a:xfrm>
          <a:prstGeom prst="rect">
            <a:avLst/>
          </a:prstGeom>
        </p:spPr>
      </p:pic>
    </p:spTree>
    <p:extLst>
      <p:ext uri="{BB962C8B-B14F-4D97-AF65-F5344CB8AC3E}">
        <p14:creationId xmlns:p14="http://schemas.microsoft.com/office/powerpoint/2010/main" val="27878830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7108CB-07D3-49F3-82F9-B5B06A48F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38850" y="5799455"/>
            <a:ext cx="2628950" cy="651822"/>
          </a:xfrm>
          <a:prstGeom prst="rect">
            <a:avLst/>
          </a:prstGeom>
          <a:noFill/>
          <a:ln>
            <a:noFill/>
          </a:ln>
        </p:spPr>
      </p:pic>
      <p:grpSp>
        <p:nvGrpSpPr>
          <p:cNvPr id="9" name="Grupo 8">
            <a:extLst>
              <a:ext uri="{FF2B5EF4-FFF2-40B4-BE49-F238E27FC236}">
                <a16:creationId xmlns:a16="http://schemas.microsoft.com/office/drawing/2014/main" id="{3F4CED46-CC70-B0FD-8B1D-3BB8478C83A6}"/>
              </a:ext>
            </a:extLst>
          </p:cNvPr>
          <p:cNvGrpSpPr/>
          <p:nvPr/>
        </p:nvGrpSpPr>
        <p:grpSpPr>
          <a:xfrm>
            <a:off x="-166607" y="-245657"/>
            <a:ext cx="9477212" cy="7107908"/>
            <a:chOff x="-166607" y="-245657"/>
            <a:chExt cx="9477212" cy="7107908"/>
          </a:xfrm>
        </p:grpSpPr>
        <p:grpSp>
          <p:nvGrpSpPr>
            <p:cNvPr id="2" name="object 2"/>
            <p:cNvGrpSpPr/>
            <p:nvPr/>
          </p:nvGrpSpPr>
          <p:grpSpPr>
            <a:xfrm>
              <a:off x="-166607" y="-245657"/>
              <a:ext cx="9477212" cy="7107908"/>
              <a:chOff x="0" y="0"/>
              <a:chExt cx="9143999" cy="6857998"/>
            </a:xfrm>
          </p:grpSpPr>
          <p:pic>
            <p:nvPicPr>
              <p:cNvPr id="3" name="object 3"/>
              <p:cNvPicPr/>
              <p:nvPr/>
            </p:nvPicPr>
            <p:blipFill>
              <a:blip r:embed="rId3" cstate="print"/>
              <a:stretch>
                <a:fillRect/>
              </a:stretch>
            </p:blipFill>
            <p:spPr>
              <a:xfrm>
                <a:off x="0" y="0"/>
                <a:ext cx="9143999" cy="6857998"/>
              </a:xfrm>
              <a:prstGeom prst="rect">
                <a:avLst/>
              </a:prstGeom>
            </p:spPr>
          </p:pic>
          <p:pic>
            <p:nvPicPr>
              <p:cNvPr id="4" name="object 4"/>
              <p:cNvPicPr/>
              <p:nvPr/>
            </p:nvPicPr>
            <p:blipFill>
              <a:blip r:embed="rId4" cstate="print"/>
              <a:stretch>
                <a:fillRect/>
              </a:stretch>
            </p:blipFill>
            <p:spPr>
              <a:xfrm>
                <a:off x="1419569" y="854964"/>
                <a:ext cx="5173997" cy="2373101"/>
              </a:xfrm>
              <a:prstGeom prst="rect">
                <a:avLst/>
              </a:prstGeom>
            </p:spPr>
          </p:pic>
        </p:grpSp>
        <p:sp>
          <p:nvSpPr>
            <p:cNvPr id="6" name="Rectángulo 5">
              <a:extLst>
                <a:ext uri="{FF2B5EF4-FFF2-40B4-BE49-F238E27FC236}">
                  <a16:creationId xmlns:a16="http://schemas.microsoft.com/office/drawing/2014/main" id="{3EC00486-3468-F158-6701-58675FC05FFE}"/>
                </a:ext>
              </a:extLst>
            </p:cNvPr>
            <p:cNvSpPr/>
            <p:nvPr/>
          </p:nvSpPr>
          <p:spPr>
            <a:xfrm>
              <a:off x="1304692" y="741872"/>
              <a:ext cx="5216878" cy="2501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8" name="CuadroTexto 7">
            <a:extLst>
              <a:ext uri="{FF2B5EF4-FFF2-40B4-BE49-F238E27FC236}">
                <a16:creationId xmlns:a16="http://schemas.microsoft.com/office/drawing/2014/main" id="{6696889B-C9C0-2310-7165-0D55F44D0777}"/>
              </a:ext>
            </a:extLst>
          </p:cNvPr>
          <p:cNvSpPr txBox="1"/>
          <p:nvPr/>
        </p:nvSpPr>
        <p:spPr>
          <a:xfrm>
            <a:off x="1443847" y="617648"/>
            <a:ext cx="4865298" cy="2308324"/>
          </a:xfrm>
          <a:prstGeom prst="rect">
            <a:avLst/>
          </a:prstGeom>
          <a:noFill/>
        </p:spPr>
        <p:txBody>
          <a:bodyPr wrap="square">
            <a:spAutoFit/>
          </a:bodyPr>
          <a:lstStyle/>
          <a:p>
            <a:pPr algn="ctr"/>
            <a:r>
              <a:rPr lang="es-MX" sz="3600" b="1" dirty="0">
                <a:solidFill>
                  <a:srgbClr val="F47E13"/>
                </a:solidFill>
                <a:latin typeface="Montserrat" panose="00000500000000000000" pitchFamily="50" charset="0"/>
              </a:rPr>
              <a:t>Día Internacional de la Eliminación de la Violencia contra las Mujeres</a:t>
            </a:r>
            <a:endParaRPr lang="es-MX" sz="3600" dirty="0">
              <a:solidFill>
                <a:srgbClr val="F47E13"/>
              </a:solidFill>
              <a:latin typeface="Montserrat" panose="00000500000000000000" pitchFamily="50" charset="0"/>
            </a:endParaRPr>
          </a:p>
        </p:txBody>
      </p:sp>
      <p:pic>
        <p:nvPicPr>
          <p:cNvPr id="7" name="Imagen 6">
            <a:extLst>
              <a:ext uri="{FF2B5EF4-FFF2-40B4-BE49-F238E27FC236}">
                <a16:creationId xmlns:a16="http://schemas.microsoft.com/office/drawing/2014/main" id="{F138A08F-29E9-B71A-07D0-2AABFDE37AB2}"/>
              </a:ext>
            </a:extLst>
          </p:cNvPr>
          <p:cNvPicPr>
            <a:picLocks noChangeAspect="1"/>
          </p:cNvPicPr>
          <p:nvPr/>
        </p:nvPicPr>
        <p:blipFill>
          <a:blip r:embed="rId5"/>
          <a:stretch>
            <a:fillRect/>
          </a:stretch>
        </p:blipFill>
        <p:spPr>
          <a:xfrm>
            <a:off x="2242038" y="3309077"/>
            <a:ext cx="3267808" cy="811348"/>
          </a:xfrm>
          <a:prstGeom prst="rect">
            <a:avLst/>
          </a:prstGeom>
        </p:spPr>
      </p:pic>
    </p:spTree>
    <p:extLst>
      <p:ext uri="{BB962C8B-B14F-4D97-AF65-F5344CB8AC3E}">
        <p14:creationId xmlns:p14="http://schemas.microsoft.com/office/powerpoint/2010/main" val="2177991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5" name="Imagen 4">
            <a:extLst>
              <a:ext uri="{FF2B5EF4-FFF2-40B4-BE49-F238E27FC236}">
                <a16:creationId xmlns:a16="http://schemas.microsoft.com/office/drawing/2014/main" id="{605C9E62-69E2-4D6E-9EE3-6FD87A28FE38}"/>
              </a:ext>
            </a:extLst>
          </p:cNvPr>
          <p:cNvPicPr>
            <a:picLocks noChangeAspect="1"/>
          </p:cNvPicPr>
          <p:nvPr/>
        </p:nvPicPr>
        <p:blipFill>
          <a:blip r:embed="rId3"/>
          <a:stretch>
            <a:fillRect/>
          </a:stretch>
        </p:blipFill>
        <p:spPr>
          <a:xfrm>
            <a:off x="1079551" y="737667"/>
            <a:ext cx="7350703" cy="3907969"/>
          </a:xfrm>
          <a:prstGeom prst="rect">
            <a:avLst/>
          </a:prstGeom>
        </p:spPr>
      </p:pic>
    </p:spTree>
    <p:extLst>
      <p:ext uri="{BB962C8B-B14F-4D97-AF65-F5344CB8AC3E}">
        <p14:creationId xmlns:p14="http://schemas.microsoft.com/office/powerpoint/2010/main" val="36909917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6" name="Imagen 5">
            <a:extLst>
              <a:ext uri="{FF2B5EF4-FFF2-40B4-BE49-F238E27FC236}">
                <a16:creationId xmlns:a16="http://schemas.microsoft.com/office/drawing/2014/main" id="{45CCAFD4-3FE6-44F8-A799-EC9827DFAD75}"/>
              </a:ext>
            </a:extLst>
          </p:cNvPr>
          <p:cNvPicPr>
            <a:picLocks noChangeAspect="1"/>
          </p:cNvPicPr>
          <p:nvPr/>
        </p:nvPicPr>
        <p:blipFill>
          <a:blip r:embed="rId3"/>
          <a:stretch>
            <a:fillRect/>
          </a:stretch>
        </p:blipFill>
        <p:spPr>
          <a:xfrm>
            <a:off x="1141777" y="984594"/>
            <a:ext cx="7554548" cy="3174311"/>
          </a:xfrm>
          <a:prstGeom prst="rect">
            <a:avLst/>
          </a:prstGeom>
        </p:spPr>
      </p:pic>
    </p:spTree>
    <p:extLst>
      <p:ext uri="{BB962C8B-B14F-4D97-AF65-F5344CB8AC3E}">
        <p14:creationId xmlns:p14="http://schemas.microsoft.com/office/powerpoint/2010/main" val="31168635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F693A-4726-4612-B0BF-98CBBACB2E91}"/>
              </a:ext>
            </a:extLst>
          </p:cNvPr>
          <p:cNvSpPr>
            <a:spLocks noGrp="1"/>
          </p:cNvSpPr>
          <p:nvPr>
            <p:ph type="title"/>
          </p:nvPr>
        </p:nvSpPr>
        <p:spPr/>
        <p:txBody>
          <a:bodyPr/>
          <a:lstStyle/>
          <a:p>
            <a:r>
              <a:rPr lang="es-MX" dirty="0"/>
              <a:t>La violencia contra las mujeres es:</a:t>
            </a:r>
          </a:p>
        </p:txBody>
      </p:sp>
      <p:sp>
        <p:nvSpPr>
          <p:cNvPr id="6" name="CuadroTexto 5">
            <a:extLst>
              <a:ext uri="{FF2B5EF4-FFF2-40B4-BE49-F238E27FC236}">
                <a16:creationId xmlns:a16="http://schemas.microsoft.com/office/drawing/2014/main" id="{C9394806-ED24-4C8E-960B-E79376B54ADF}"/>
              </a:ext>
            </a:extLst>
          </p:cNvPr>
          <p:cNvSpPr txBox="1"/>
          <p:nvPr/>
        </p:nvSpPr>
        <p:spPr>
          <a:xfrm>
            <a:off x="953830" y="1528629"/>
            <a:ext cx="4131125" cy="2585323"/>
          </a:xfrm>
          <a:prstGeom prst="rect">
            <a:avLst/>
          </a:prstGeom>
          <a:noFill/>
        </p:spPr>
        <p:txBody>
          <a:bodyPr wrap="square" lIns="121920" tIns="60960" rIns="121920" bIns="60960" rtlCol="0" anchor="t">
            <a:spAutoFit/>
          </a:bodyPr>
          <a:lstStyle/>
          <a:p>
            <a:pPr marL="0" indent="0" algn="just">
              <a:buNone/>
            </a:pPr>
            <a:r>
              <a:rPr lang="es-MX" sz="2000" dirty="0">
                <a:solidFill>
                  <a:schemeClr val="tx1">
                    <a:lumMod val="65000"/>
                    <a:lumOff val="35000"/>
                  </a:schemeClr>
                </a:solidFill>
                <a:latin typeface="Montserrat" panose="00000500000000000000" pitchFamily="2" charset="0"/>
              </a:rPr>
              <a:t>“Cualquier </a:t>
            </a:r>
            <a:r>
              <a:rPr lang="es-MX" sz="2000" b="1" dirty="0">
                <a:solidFill>
                  <a:schemeClr val="tx1">
                    <a:lumMod val="65000"/>
                    <a:lumOff val="35000"/>
                  </a:schemeClr>
                </a:solidFill>
                <a:latin typeface="Montserrat" panose="00000500000000000000" pitchFamily="2" charset="0"/>
              </a:rPr>
              <a:t>acción u omisión</a:t>
            </a:r>
            <a:r>
              <a:rPr lang="es-MX" sz="2000" dirty="0">
                <a:solidFill>
                  <a:schemeClr val="tx1">
                    <a:lumMod val="65000"/>
                    <a:lumOff val="35000"/>
                  </a:schemeClr>
                </a:solidFill>
                <a:latin typeface="Montserrat" panose="00000500000000000000" pitchFamily="2" charset="0"/>
              </a:rPr>
              <a:t>, basada en su género, que les cause daño o sufrimiento psicológico, físico, patrimonial, económico, sexual o la muerte tanto en el ámbito privado como en el público” </a:t>
            </a:r>
            <a:r>
              <a:rPr lang="es-MX" sz="2000" b="1" dirty="0">
                <a:solidFill>
                  <a:schemeClr val="tx1">
                    <a:lumMod val="65000"/>
                    <a:lumOff val="35000"/>
                  </a:schemeClr>
                </a:solidFill>
                <a:latin typeface="Montserrat" panose="00000500000000000000" pitchFamily="2" charset="0"/>
              </a:rPr>
              <a:t>LGAMVLV Art. 5, fracción IV.</a:t>
            </a:r>
          </a:p>
        </p:txBody>
      </p:sp>
      <p:pic>
        <p:nvPicPr>
          <p:cNvPr id="7" name="Imagen 6">
            <a:extLst>
              <a:ext uri="{FF2B5EF4-FFF2-40B4-BE49-F238E27FC236}">
                <a16:creationId xmlns:a16="http://schemas.microsoft.com/office/drawing/2014/main" id="{5ED2EBBC-E985-4E6D-BE1E-30A16C016E65}"/>
              </a:ext>
            </a:extLst>
          </p:cNvPr>
          <p:cNvPicPr>
            <a:picLocks noChangeAspect="1"/>
          </p:cNvPicPr>
          <p:nvPr/>
        </p:nvPicPr>
        <p:blipFill>
          <a:blip r:embed="rId2"/>
          <a:srcRect/>
          <a:stretch/>
        </p:blipFill>
        <p:spPr>
          <a:xfrm>
            <a:off x="5583995" y="1527878"/>
            <a:ext cx="3043998" cy="28318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7131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A3C1F-6966-47F2-A689-B62B8530B189}"/>
              </a:ext>
            </a:extLst>
          </p:cNvPr>
          <p:cNvSpPr>
            <a:spLocks noGrp="1"/>
          </p:cNvSpPr>
          <p:nvPr>
            <p:ph type="title"/>
          </p:nvPr>
        </p:nvSpPr>
        <p:spPr/>
        <p:txBody>
          <a:bodyPr/>
          <a:lstStyle/>
          <a:p>
            <a:r>
              <a:rPr lang="es-MX" dirty="0"/>
              <a:t>Tipos y modalidades de Violencia</a:t>
            </a:r>
          </a:p>
        </p:txBody>
      </p:sp>
      <p:sp>
        <p:nvSpPr>
          <p:cNvPr id="3" name="Marcador de texto 2">
            <a:extLst>
              <a:ext uri="{FF2B5EF4-FFF2-40B4-BE49-F238E27FC236}">
                <a16:creationId xmlns:a16="http://schemas.microsoft.com/office/drawing/2014/main" id="{F1DC86BA-38C4-49F3-B2D6-337F0AED6A70}"/>
              </a:ext>
            </a:extLst>
          </p:cNvPr>
          <p:cNvSpPr>
            <a:spLocks noGrp="1"/>
          </p:cNvSpPr>
          <p:nvPr>
            <p:ph type="body" idx="1"/>
          </p:nvPr>
        </p:nvSpPr>
        <p:spPr/>
        <p:txBody>
          <a:bodyPr/>
          <a:lstStyle/>
          <a:p>
            <a:r>
              <a:rPr lang="es-MX" dirty="0"/>
              <a:t>La LGMVLM define hasta el momento, cinco tipos de violencia contra las mujeres y nueve modalidades:</a:t>
            </a:r>
          </a:p>
          <a:p>
            <a:endParaRPr lang="es-MX" dirty="0"/>
          </a:p>
        </p:txBody>
      </p:sp>
      <p:sp>
        <p:nvSpPr>
          <p:cNvPr id="4" name="Marcador de contenido 2">
            <a:extLst>
              <a:ext uri="{FF2B5EF4-FFF2-40B4-BE49-F238E27FC236}">
                <a16:creationId xmlns:a16="http://schemas.microsoft.com/office/drawing/2014/main" id="{7DC2F0BE-0318-4C82-8483-15938AF1CAE4}"/>
              </a:ext>
            </a:extLst>
          </p:cNvPr>
          <p:cNvSpPr txBox="1">
            <a:spLocks/>
          </p:cNvSpPr>
          <p:nvPr/>
        </p:nvSpPr>
        <p:spPr>
          <a:xfrm>
            <a:off x="4043740" y="739468"/>
            <a:ext cx="5090460" cy="3546167"/>
          </a:xfrm>
          <a:prstGeom prst="rect">
            <a:avLst/>
          </a:prstGeom>
        </p:spPr>
        <p:txBody>
          <a:bodyPr>
            <a:normAutofit fontScale="62500" lnSpcReduction="2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nSpc>
                <a:spcPct val="150000"/>
              </a:lnSpc>
              <a:spcAft>
                <a:spcPts val="600"/>
              </a:spcAft>
              <a:buNone/>
            </a:pPr>
            <a:r>
              <a:rPr lang="es-MX" sz="2850" b="1" dirty="0">
                <a:solidFill>
                  <a:srgbClr val="FF9900"/>
                </a:solidFill>
                <a:latin typeface="Montserrat" pitchFamily="2" charset="77"/>
                <a:cs typeface="Arial" panose="020B0604020202020204" pitchFamily="34" charset="0"/>
              </a:rPr>
              <a:t>	       </a:t>
            </a:r>
            <a:r>
              <a:rPr lang="es-MX" sz="3000" b="1" dirty="0">
                <a:solidFill>
                  <a:srgbClr val="FF9900"/>
                </a:solidFill>
                <a:latin typeface="Montserrat" pitchFamily="2" charset="77"/>
                <a:cs typeface="Arial" panose="020B0604020202020204" pitchFamily="34" charset="0"/>
              </a:rPr>
              <a:t>Modalidades</a:t>
            </a:r>
            <a:r>
              <a:rPr lang="es-MX" sz="2850" b="1" dirty="0">
                <a:solidFill>
                  <a:srgbClr val="FF9900"/>
                </a:solidFill>
                <a:latin typeface="Montserrat" pitchFamily="2" charset="77"/>
                <a:cs typeface="Arial" panose="020B0604020202020204" pitchFamily="34" charset="0"/>
              </a:rPr>
              <a:t>:</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Familiar</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Laboral y Docente</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En la comunidad</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Institucional</a:t>
            </a:r>
          </a:p>
          <a:p>
            <a:pPr algn="just">
              <a:lnSpc>
                <a:spcPct val="150000"/>
              </a:lnSpc>
              <a:spcAft>
                <a:spcPts val="600"/>
              </a:spcAft>
            </a:pPr>
            <a:endParaRPr lang="es-MX" sz="1800" dirty="0">
              <a:latin typeface="Montserrat" pitchFamily="2" charset="77"/>
              <a:cs typeface="Arial" panose="020B0604020202020204" pitchFamily="34" charset="0"/>
            </a:endParaRPr>
          </a:p>
        </p:txBody>
      </p:sp>
      <p:sp>
        <p:nvSpPr>
          <p:cNvPr id="5" name="Marcador de contenido 2">
            <a:extLst>
              <a:ext uri="{FF2B5EF4-FFF2-40B4-BE49-F238E27FC236}">
                <a16:creationId xmlns:a16="http://schemas.microsoft.com/office/drawing/2014/main" id="{EA768B06-44F8-463A-BA20-9AAD3829A62D}"/>
              </a:ext>
            </a:extLst>
          </p:cNvPr>
          <p:cNvSpPr txBox="1">
            <a:spLocks/>
          </p:cNvSpPr>
          <p:nvPr/>
        </p:nvSpPr>
        <p:spPr>
          <a:xfrm>
            <a:off x="6707571" y="449795"/>
            <a:ext cx="2656332" cy="3523059"/>
          </a:xfrm>
          <a:prstGeom prst="rect">
            <a:avLst/>
          </a:prstGeom>
        </p:spPr>
        <p:txBody>
          <a:bodyPr>
            <a:normAutofit fontScale="92500" lnSpcReduction="2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ctr">
              <a:lnSpc>
                <a:spcPct val="150000"/>
              </a:lnSpc>
              <a:spcAft>
                <a:spcPts val="600"/>
              </a:spcAft>
              <a:buNone/>
            </a:pPr>
            <a:endParaRPr lang="es-MX" sz="2850" b="1" dirty="0">
              <a:latin typeface="Montserrat" pitchFamily="2" charset="77"/>
              <a:cs typeface="Arial" panose="020B0604020202020204" pitchFamily="34" charset="0"/>
            </a:endParaRP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Política</a:t>
            </a: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Digital y Mediática</a:t>
            </a: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Feminicida</a:t>
            </a:r>
            <a:endParaRPr lang="es-MX" sz="1800" b="1" dirty="0">
              <a:solidFill>
                <a:schemeClr val="tx1">
                  <a:lumMod val="65000"/>
                  <a:lumOff val="35000"/>
                </a:schemeClr>
              </a:solidFill>
              <a:latin typeface="Montserrat" pitchFamily="2" charset="77"/>
              <a:cs typeface="Arial" panose="020B0604020202020204" pitchFamily="34" charset="0"/>
            </a:endParaRPr>
          </a:p>
          <a:p>
            <a:pPr>
              <a:lnSpc>
                <a:spcPct val="150000"/>
              </a:lnSpc>
              <a:spcAft>
                <a:spcPts val="600"/>
              </a:spcAft>
            </a:pPr>
            <a:endParaRPr lang="es-MX" sz="1800" dirty="0">
              <a:latin typeface="Montserrat" pitchFamily="2" charset="77"/>
              <a:cs typeface="Arial" panose="020B0604020202020204" pitchFamily="34" charset="0"/>
            </a:endParaRPr>
          </a:p>
        </p:txBody>
      </p:sp>
      <p:sp>
        <p:nvSpPr>
          <p:cNvPr id="6" name="Marcador de contenido 2">
            <a:extLst>
              <a:ext uri="{FF2B5EF4-FFF2-40B4-BE49-F238E27FC236}">
                <a16:creationId xmlns:a16="http://schemas.microsoft.com/office/drawing/2014/main" id="{DB692762-DEF1-4AD4-905F-E439B7896243}"/>
              </a:ext>
            </a:extLst>
          </p:cNvPr>
          <p:cNvSpPr txBox="1">
            <a:spLocks/>
          </p:cNvSpPr>
          <p:nvPr/>
        </p:nvSpPr>
        <p:spPr>
          <a:xfrm>
            <a:off x="1108263" y="1597333"/>
            <a:ext cx="3022364" cy="3546167"/>
          </a:xfrm>
          <a:prstGeom prst="rect">
            <a:avLst/>
          </a:prstGeom>
        </p:spPr>
        <p:txBody>
          <a:bodyPr>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50000"/>
              </a:lnSpc>
              <a:spcAft>
                <a:spcPts val="600"/>
              </a:spcAft>
              <a:buNone/>
            </a:pPr>
            <a:r>
              <a:rPr lang="es-MX" sz="1650" b="1" dirty="0">
                <a:solidFill>
                  <a:srgbClr val="FF9900"/>
                </a:solidFill>
                <a:latin typeface="Montserrat" pitchFamily="2" charset="77"/>
                <a:cs typeface="Arial" panose="020B0604020202020204" pitchFamily="34" charset="0"/>
              </a:rPr>
              <a:t>Tipos:</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Psicológica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Física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Económica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Patrimonial</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Sexual</a:t>
            </a:r>
          </a:p>
        </p:txBody>
      </p:sp>
    </p:spTree>
    <p:extLst>
      <p:ext uri="{BB962C8B-B14F-4D97-AF65-F5344CB8AC3E}">
        <p14:creationId xmlns:p14="http://schemas.microsoft.com/office/powerpoint/2010/main" val="220167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18822" y="1568755"/>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22806" y="978862"/>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78017" y="1795862"/>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85164" y="1424994"/>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73128" y="2143495"/>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Psicológica</a:t>
            </a:r>
          </a:p>
        </p:txBody>
      </p:sp>
      <p:sp>
        <p:nvSpPr>
          <p:cNvPr id="11" name="CuadroTexto 10"/>
          <p:cNvSpPr txBox="1"/>
          <p:nvPr/>
        </p:nvSpPr>
        <p:spPr>
          <a:xfrm>
            <a:off x="867463" y="1306076"/>
            <a:ext cx="1707304" cy="1923604"/>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Es cualquier acto u omisión que dañe la estabilidad psicológica de la víctima.</a:t>
            </a:r>
          </a:p>
          <a:p>
            <a:pPr algn="ct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87026" y="2847124"/>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41284" y="2134010"/>
            <a:ext cx="1864378" cy="1692771"/>
          </a:xfrm>
          <a:prstGeom prst="rect">
            <a:avLst/>
          </a:prstGeom>
          <a:noFill/>
        </p:spPr>
        <p:txBody>
          <a:bodyPr wrap="square" rtlCol="0">
            <a:spAutoFit/>
          </a:bodyPr>
          <a:lstStyle/>
          <a:p>
            <a:pPr algn="ctr"/>
            <a:r>
              <a:rPr lang="es-MX" sz="1300" dirty="0">
                <a:latin typeface="Montserrat" panose="00000500000000000000" pitchFamily="2" charset="0"/>
              </a:rPr>
              <a:t>Consiste en</a:t>
            </a:r>
          </a:p>
          <a:p>
            <a:pPr algn="ctr"/>
            <a:r>
              <a:rPr lang="es-ES" sz="1300" dirty="0">
                <a:latin typeface="Montserrat" panose="00000500000000000000" pitchFamily="2" charset="0"/>
              </a:rPr>
              <a:t>Abandono,  insultos, devaluación, marginación,  infidelidad, comparaciones destructivas, amenazas</a:t>
            </a:r>
            <a:r>
              <a:rPr lang="es-ES" sz="1300" dirty="0">
                <a:latin typeface="Montserrat" panose="00000500000000000000"/>
              </a:rPr>
              <a:t>.</a:t>
            </a:r>
            <a:endParaRPr lang="es-MX" sz="1350" dirty="0"/>
          </a:p>
        </p:txBody>
      </p:sp>
      <p:cxnSp>
        <p:nvCxnSpPr>
          <p:cNvPr id="20" name="Conector recto 19"/>
          <p:cNvCxnSpPr/>
          <p:nvPr/>
        </p:nvCxnSpPr>
        <p:spPr>
          <a:xfrm>
            <a:off x="2728454" y="1980372"/>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60886" y="1874205"/>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97783" y="1795861"/>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47531" y="1980539"/>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77587" y="2575159"/>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10020" y="2468992"/>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35855" y="2390648"/>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85603" y="2586387"/>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18834" y="3807246"/>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25954" y="3546220"/>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62852" y="3467876"/>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82606" y="3530879"/>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339" y="3059659"/>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53DEDE34-4B84-42EA-B230-57F6184B8B1E}"/>
              </a:ext>
            </a:extLst>
          </p:cNvPr>
          <p:cNvSpPr>
            <a:spLocks noGrp="1"/>
          </p:cNvSpPr>
          <p:nvPr>
            <p:ph type="title"/>
          </p:nvPr>
        </p:nvSpPr>
        <p:spPr/>
        <p:txBody>
          <a:bodyPr/>
          <a:lstStyle/>
          <a:p>
            <a:r>
              <a:rPr lang="es-MX" dirty="0"/>
              <a:t>Tipos de violencia:</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29966" y="1579906"/>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33950" y="990013"/>
            <a:ext cx="1997765" cy="1967948"/>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89161" y="1807013"/>
            <a:ext cx="2103598" cy="2114500"/>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96308" y="1436145"/>
            <a:ext cx="2361201" cy="2300909"/>
          </a:xfrm>
          <a:prstGeom prst="flowChartConnector">
            <a:avLst/>
          </a:prstGeom>
          <a:noFill/>
          <a:ln w="38100">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63367" y="2276544"/>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física</a:t>
            </a:r>
          </a:p>
        </p:txBody>
      </p:sp>
      <p:sp>
        <p:nvSpPr>
          <p:cNvPr id="11" name="CuadroTexto 10"/>
          <p:cNvSpPr txBox="1"/>
          <p:nvPr/>
        </p:nvSpPr>
        <p:spPr>
          <a:xfrm>
            <a:off x="878607" y="1302288"/>
            <a:ext cx="1707304" cy="1708160"/>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Acto que inflige daño no accidental, usando la fuerza física o algún tipo de arma u objeto. </a:t>
            </a: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98170" y="2858275"/>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09157" y="2490295"/>
            <a:ext cx="1864378" cy="692497"/>
          </a:xfrm>
          <a:prstGeom prst="rect">
            <a:avLst/>
          </a:prstGeom>
          <a:noFill/>
        </p:spPr>
        <p:txBody>
          <a:bodyPr wrap="square" rtlCol="0">
            <a:spAutoFit/>
          </a:bodyPr>
          <a:lstStyle/>
          <a:p>
            <a:pPr algn="ctr"/>
            <a:r>
              <a:rPr lang="es-MX" sz="1300" dirty="0">
                <a:latin typeface="Montserrat" panose="00000500000000000000" pitchFamily="2" charset="0"/>
              </a:rPr>
              <a:t>Puede provocar Lesiones  internas y externas.</a:t>
            </a:r>
          </a:p>
        </p:txBody>
      </p:sp>
      <p:cxnSp>
        <p:nvCxnSpPr>
          <p:cNvPr id="20" name="Conector recto 19"/>
          <p:cNvCxnSpPr/>
          <p:nvPr/>
        </p:nvCxnSpPr>
        <p:spPr>
          <a:xfrm>
            <a:off x="2739598" y="1991523"/>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72030" y="1885356"/>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108927" y="1807012"/>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58675" y="199169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88731" y="2586310"/>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21164" y="248014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46999" y="2401799"/>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96747" y="259753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29978" y="3818397"/>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37098" y="355737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73996" y="3479027"/>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93750" y="354203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1150" r="21150"/>
          <a:stretch/>
        </p:blipFill>
        <p:spPr>
          <a:xfrm>
            <a:off x="1363483" y="3070810"/>
            <a:ext cx="1702157" cy="1742995"/>
          </a:xfrm>
          <a:prstGeom prst="ellipse">
            <a:avLst/>
          </a:prstGeom>
          <a:ln w="63500" cap="rnd">
            <a:solidFill>
              <a:srgbClr val="6E152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ítulo 1">
            <a:extLst>
              <a:ext uri="{FF2B5EF4-FFF2-40B4-BE49-F238E27FC236}">
                <a16:creationId xmlns:a16="http://schemas.microsoft.com/office/drawing/2014/main" id="{70D83538-6A92-44D1-9C31-84EF6E920FF8}"/>
              </a:ext>
            </a:extLst>
          </p:cNvPr>
          <p:cNvSpPr>
            <a:spLocks noGrp="1"/>
          </p:cNvSpPr>
          <p:nvPr>
            <p:ph type="title"/>
          </p:nvPr>
        </p:nvSpPr>
        <p:spPr>
          <a:xfrm>
            <a:off x="1589452" y="161924"/>
            <a:ext cx="7216452" cy="575743"/>
          </a:xfrm>
        </p:spPr>
        <p:txBody>
          <a:bodyPr/>
          <a:lstStyle/>
          <a:p>
            <a:r>
              <a:rPr lang="es-MX" dirty="0"/>
              <a:t>Tipos de violencia:</a:t>
            </a:r>
          </a:p>
        </p:txBody>
      </p:sp>
    </p:spTree>
    <p:extLst>
      <p:ext uri="{BB962C8B-B14F-4D97-AF65-F5344CB8AC3E}">
        <p14:creationId xmlns:p14="http://schemas.microsoft.com/office/powerpoint/2010/main" val="37739602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07664" y="1602208"/>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11648" y="1012315"/>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66859" y="1829315"/>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74006" y="1458447"/>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61970" y="2176948"/>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patrimonial</a:t>
            </a:r>
          </a:p>
        </p:txBody>
      </p:sp>
      <p:sp>
        <p:nvSpPr>
          <p:cNvPr id="11" name="CuadroTexto 10"/>
          <p:cNvSpPr txBox="1"/>
          <p:nvPr/>
        </p:nvSpPr>
        <p:spPr>
          <a:xfrm>
            <a:off x="856305" y="1539584"/>
            <a:ext cx="1707304" cy="1523494"/>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Acto u omisión que afecta la supervivencia de la víctima. </a:t>
            </a:r>
          </a:p>
          <a:p>
            <a:pPr algn="ct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75868" y="2880577"/>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30126" y="2167462"/>
            <a:ext cx="1864378" cy="1492716"/>
          </a:xfrm>
          <a:prstGeom prst="rect">
            <a:avLst/>
          </a:prstGeom>
          <a:noFill/>
        </p:spPr>
        <p:txBody>
          <a:bodyPr wrap="square" rtlCol="0">
            <a:spAutoFit/>
          </a:bodyPr>
          <a:lstStyle/>
          <a:p>
            <a:pPr algn="ctr"/>
            <a:r>
              <a:rPr lang="es-MX" sz="1300" dirty="0">
                <a:latin typeface="Montserrat" panose="00000500000000000000" pitchFamily="2" charset="0"/>
              </a:rPr>
              <a:t>Se manifiesta en sustracción o </a:t>
            </a:r>
          </a:p>
          <a:p>
            <a:pPr algn="ctr"/>
            <a:r>
              <a:rPr lang="es-MX" sz="1300" dirty="0">
                <a:latin typeface="Montserrat" panose="00000500000000000000" pitchFamily="2" charset="0"/>
              </a:rPr>
              <a:t>daños de bienes   documentos, valores, y derechos patrimoniales de la víctima. </a:t>
            </a:r>
          </a:p>
        </p:txBody>
      </p:sp>
      <p:cxnSp>
        <p:nvCxnSpPr>
          <p:cNvPr id="20" name="Conector recto 19"/>
          <p:cNvCxnSpPr/>
          <p:nvPr/>
        </p:nvCxnSpPr>
        <p:spPr>
          <a:xfrm>
            <a:off x="2717296" y="2013825"/>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49728" y="1907658"/>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86625" y="1829314"/>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36373" y="2013992"/>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66429" y="2608612"/>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398862" y="2502445"/>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24697" y="2424101"/>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74445" y="261984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07676" y="3840699"/>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14796" y="357967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51694" y="3501329"/>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71448" y="3564332"/>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0141" r="20141"/>
          <a:stretch/>
        </p:blipFill>
        <p:spPr>
          <a:xfrm>
            <a:off x="1341181" y="3093112"/>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06F8408A-C912-4452-9682-17E799FAF5D4}"/>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30550055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41124" y="1557604"/>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45108" y="967711"/>
            <a:ext cx="1997765" cy="1967948"/>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7000319" y="1784711"/>
            <a:ext cx="2103598" cy="2114500"/>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607466" y="1413843"/>
            <a:ext cx="2361201" cy="2300909"/>
          </a:xfrm>
          <a:prstGeom prst="flowChartConnector">
            <a:avLst/>
          </a:prstGeom>
          <a:noFill/>
          <a:ln w="38100">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74525" y="2254242"/>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Económica</a:t>
            </a:r>
          </a:p>
        </p:txBody>
      </p:sp>
      <p:sp>
        <p:nvSpPr>
          <p:cNvPr id="11" name="CuadroTexto 10"/>
          <p:cNvSpPr txBox="1"/>
          <p:nvPr/>
        </p:nvSpPr>
        <p:spPr>
          <a:xfrm>
            <a:off x="889765" y="1402647"/>
            <a:ext cx="1707304" cy="1708160"/>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Acción u omisión del Agresor que afecta la supervivencia económica de la víctima. </a:t>
            </a: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309328" y="2835973"/>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32965" y="2267537"/>
            <a:ext cx="1864378" cy="1292662"/>
          </a:xfrm>
          <a:prstGeom prst="rect">
            <a:avLst/>
          </a:prstGeom>
          <a:noFill/>
        </p:spPr>
        <p:txBody>
          <a:bodyPr wrap="square" rtlCol="0">
            <a:spAutoFit/>
          </a:bodyPr>
          <a:lstStyle/>
          <a:p>
            <a:pPr algn="ctr"/>
            <a:r>
              <a:rPr lang="es-MX" sz="1300" dirty="0">
                <a:latin typeface="Montserrat" panose="00000500000000000000" pitchFamily="2" charset="0"/>
              </a:rPr>
              <a:t>Se manifiesta en controlar percepciones económicas, salarios menores por igual trabajo.</a:t>
            </a:r>
          </a:p>
        </p:txBody>
      </p:sp>
      <p:cxnSp>
        <p:nvCxnSpPr>
          <p:cNvPr id="20" name="Conector recto 19"/>
          <p:cNvCxnSpPr/>
          <p:nvPr/>
        </p:nvCxnSpPr>
        <p:spPr>
          <a:xfrm>
            <a:off x="2750756" y="1969221"/>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83188" y="1863054"/>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120085" y="1784710"/>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69833" y="196938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99889" y="2564008"/>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32322" y="245784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58157" y="2379497"/>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707905" y="2575236"/>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41136" y="3796095"/>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48256" y="3535069"/>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85154" y="3456725"/>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704908" y="351972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2238" r="22238"/>
          <a:stretch/>
        </p:blipFill>
        <p:spPr>
          <a:xfrm>
            <a:off x="1374641" y="3048508"/>
            <a:ext cx="1702157" cy="1742995"/>
          </a:xfrm>
          <a:prstGeom prst="ellipse">
            <a:avLst/>
          </a:prstGeom>
          <a:ln w="63500" cap="rnd">
            <a:solidFill>
              <a:srgbClr val="6E152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86562D0F-1D8A-448E-92C3-3A9A586B14F4}"/>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34072314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696513" y="1579906"/>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00497" y="990013"/>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55708" y="1807013"/>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62855" y="1436145"/>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50819" y="2154646"/>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a:t>
            </a:r>
          </a:p>
          <a:p>
            <a:pPr algn="ctr"/>
            <a:r>
              <a:rPr lang="es-MX" sz="2200" b="1" dirty="0">
                <a:ln w="0"/>
                <a:solidFill>
                  <a:schemeClr val="bg1"/>
                </a:solidFill>
                <a:latin typeface="Montserrat" panose="00000500000000000000" pitchFamily="2" charset="0"/>
              </a:rPr>
              <a:t>Sexual</a:t>
            </a:r>
          </a:p>
        </p:txBody>
      </p:sp>
      <p:sp>
        <p:nvSpPr>
          <p:cNvPr id="11" name="CuadroTexto 10"/>
          <p:cNvSpPr txBox="1"/>
          <p:nvPr/>
        </p:nvSpPr>
        <p:spPr>
          <a:xfrm>
            <a:off x="862522" y="1430469"/>
            <a:ext cx="1707304" cy="1508105"/>
          </a:xfrm>
          <a:prstGeom prst="rect">
            <a:avLst/>
          </a:prstGeom>
          <a:noFill/>
          <a:ln>
            <a:noFill/>
          </a:ln>
        </p:spPr>
        <p:txBody>
          <a:bodyPr wrap="square" rtlCol="0" anchor="ctr">
            <a:spAutoFit/>
          </a:bodyPr>
          <a:lstStyle/>
          <a:p>
            <a:pPr algn="ctr"/>
            <a:r>
              <a:rPr lang="es-MX" sz="1300" dirty="0">
                <a:latin typeface="Montserrat" panose="00000500000000000000" pitchFamily="2" charset="0"/>
              </a:rPr>
              <a:t>Cualquier </a:t>
            </a:r>
            <a:r>
              <a:rPr lang="es-ES" sz="1300" dirty="0">
                <a:latin typeface="Montserrat" panose="00000500000000000000" pitchFamily="2" charset="0"/>
              </a:rPr>
              <a:t>acto que degrade o dañe la sexualidad de la Víctima.</a:t>
            </a:r>
            <a:endParaRPr lang="es-MX" sz="1300" dirty="0">
              <a:latin typeface="Montserrat" panose="00000500000000000000" pitchFamily="2" charset="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64717" y="2858275"/>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088354" y="2358536"/>
            <a:ext cx="1864378" cy="1092607"/>
          </a:xfrm>
          <a:prstGeom prst="rect">
            <a:avLst/>
          </a:prstGeom>
          <a:noFill/>
        </p:spPr>
        <p:txBody>
          <a:bodyPr wrap="square" rtlCol="0">
            <a:spAutoFit/>
          </a:bodyPr>
          <a:lstStyle/>
          <a:p>
            <a:pPr algn="ctr"/>
            <a:r>
              <a:rPr lang="es-MX" sz="1300" dirty="0">
                <a:latin typeface="Montserrat" panose="00000500000000000000" pitchFamily="2" charset="0"/>
              </a:rPr>
              <a:t> Implica abuso sexual sobre la mujer, al denigrarla y concebirla como objeto.</a:t>
            </a:r>
          </a:p>
        </p:txBody>
      </p:sp>
      <p:cxnSp>
        <p:nvCxnSpPr>
          <p:cNvPr id="20" name="Conector recto 19"/>
          <p:cNvCxnSpPr/>
          <p:nvPr/>
        </p:nvCxnSpPr>
        <p:spPr>
          <a:xfrm>
            <a:off x="2706145" y="1991523"/>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49728" y="1885356"/>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75474" y="1807012"/>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25222" y="199169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55278" y="2586310"/>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387711" y="248014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13546" y="2401799"/>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63294" y="259753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2996525" y="3818397"/>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03645" y="355737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40543" y="3479027"/>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60297" y="354203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19585" r="19585"/>
          <a:stretch/>
        </p:blipFill>
        <p:spPr>
          <a:xfrm>
            <a:off x="1330030" y="3070810"/>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367E587A-E524-4839-BEAD-3718493944CA}"/>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281652486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3731640246"/>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75654037-15E5-47CB-B00D-C84436ADC196}"/>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35562482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1713524" y="2165664"/>
            <a:ext cx="7216452" cy="575743"/>
          </a:xfrm>
        </p:spPr>
        <p:txBody>
          <a:bodyPr/>
          <a:lstStyle/>
          <a:p>
            <a:pPr algn="just"/>
            <a:r>
              <a:rPr lang="es-MX" dirty="0"/>
              <a:t>Duración</a:t>
            </a:r>
            <a:r>
              <a:rPr lang="es-ES" dirty="0">
                <a:latin typeface="Arial" panose="020B0604020202020204" pitchFamily="34" charset="0"/>
              </a:rPr>
              <a:t>:</a:t>
            </a:r>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939860" y="2982903"/>
            <a:ext cx="7873792" cy="449646"/>
          </a:xfrm>
        </p:spPr>
        <p:txBody>
          <a:bodyPr/>
          <a:lstStyle/>
          <a:p>
            <a:pPr algn="just"/>
            <a:r>
              <a:rPr lang="es-MX" dirty="0">
                <a:latin typeface="Montserrat" panose="00000500000000000000" pitchFamily="2" charset="0"/>
                <a:cs typeface="Calibri" panose="020F0502020204030204" pitchFamily="34" charset="0"/>
              </a:rPr>
              <a:t>Dos horas aproximadamente</a:t>
            </a:r>
          </a:p>
        </p:txBody>
      </p:sp>
      <p:sp>
        <p:nvSpPr>
          <p:cNvPr id="10" name="Título 1">
            <a:extLst>
              <a:ext uri="{FF2B5EF4-FFF2-40B4-BE49-F238E27FC236}">
                <a16:creationId xmlns:a16="http://schemas.microsoft.com/office/drawing/2014/main" id="{197E31C6-BA91-F343-95FA-B7F5177BBAC2}"/>
              </a:ext>
            </a:extLst>
          </p:cNvPr>
          <p:cNvSpPr txBox="1">
            <a:spLocks/>
          </p:cNvSpPr>
          <p:nvPr/>
        </p:nvSpPr>
        <p:spPr>
          <a:xfrm>
            <a:off x="1713524" y="9238"/>
            <a:ext cx="8335962" cy="625793"/>
          </a:xfrm>
          <a:prstGeom prst="rect">
            <a:avLst/>
          </a:prstGeom>
        </p:spPr>
        <p:txBody>
          <a:bodyPr lIns="68579" tIns="34289" rIns="68579" bIns="34289" anchor="b">
            <a:norm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lgn="just" defTabSz="685800"/>
            <a:r>
              <a:rPr lang="es-ES" sz="2000" dirty="0">
                <a:solidFill>
                  <a:srgbClr val="FF9900"/>
                </a:solidFill>
              </a:rPr>
              <a:t>Objetivo:</a:t>
            </a:r>
          </a:p>
        </p:txBody>
      </p:sp>
      <p:sp>
        <p:nvSpPr>
          <p:cNvPr id="11" name="Marcador de texto 2">
            <a:extLst>
              <a:ext uri="{FF2B5EF4-FFF2-40B4-BE49-F238E27FC236}">
                <a16:creationId xmlns:a16="http://schemas.microsoft.com/office/drawing/2014/main" id="{3237AA16-BD1D-AD4C-879C-A685049EBACC}"/>
              </a:ext>
            </a:extLst>
          </p:cNvPr>
          <p:cNvSpPr txBox="1">
            <a:spLocks/>
          </p:cNvSpPr>
          <p:nvPr/>
        </p:nvSpPr>
        <p:spPr>
          <a:xfrm>
            <a:off x="964497" y="1010837"/>
            <a:ext cx="7766908" cy="1415738"/>
          </a:xfrm>
          <a:prstGeom prst="rect">
            <a:avLst/>
          </a:prstGeom>
        </p:spPr>
        <p:txBody>
          <a:bodyPr lIns="68579" tIns="34289" rIns="68579" bIns="34289"/>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Montserrat" pitchFamily="2"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800" dirty="0">
                <a:effectLst/>
                <a:latin typeface="Montserrat" panose="00000500000000000000" pitchFamily="2" charset="0"/>
                <a:ea typeface="Calibri" panose="020F0502020204030204" pitchFamily="34" charset="0"/>
                <a:cs typeface="Calibri" panose="020F0502020204030204" pitchFamily="34" charset="0"/>
              </a:rPr>
              <a:t>Reflexionar sobre la importancia de conmemorar “El 25 de noviembre, Día Internacional de la Eliminación de la Violencia contra la Mujer”, para sumarse a esta conmemoración, mediante una acción concreta.</a:t>
            </a:r>
            <a:endParaRPr lang="es-MX" sz="2100" b="1" dirty="0">
              <a:latin typeface="Arial" panose="020B0604020202020204" pitchFamily="34" charset="0"/>
            </a:endParaRPr>
          </a:p>
        </p:txBody>
      </p:sp>
      <p:pic>
        <p:nvPicPr>
          <p:cNvPr id="12" name="Imagen 11">
            <a:extLst>
              <a:ext uri="{FF2B5EF4-FFF2-40B4-BE49-F238E27FC236}">
                <a16:creationId xmlns:a16="http://schemas.microsoft.com/office/drawing/2014/main" id="{4CA5C7DA-633D-474F-AD8C-E99165B1D0A4}"/>
              </a:ext>
            </a:extLst>
          </p:cNvPr>
          <p:cNvPicPr>
            <a:picLocks noChangeAspect="1"/>
          </p:cNvPicPr>
          <p:nvPr/>
        </p:nvPicPr>
        <p:blipFill>
          <a:blip r:embed="rId3"/>
          <a:stretch>
            <a:fillRect/>
          </a:stretch>
        </p:blipFill>
        <p:spPr>
          <a:xfrm>
            <a:off x="6389950" y="2416014"/>
            <a:ext cx="1569863" cy="1569863"/>
          </a:xfrm>
          <a:prstGeom prst="rect">
            <a:avLst/>
          </a:prstGeom>
        </p:spPr>
      </p:pic>
    </p:spTree>
    <p:extLst>
      <p:ext uri="{BB962C8B-B14F-4D97-AF65-F5344CB8AC3E}">
        <p14:creationId xmlns:p14="http://schemas.microsoft.com/office/powerpoint/2010/main" val="3086240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982706611"/>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E9F74467-87C1-4E01-AB55-3CF0B8206E6C}"/>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308388452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735831671"/>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F70F718D-F9BF-4C7D-8D82-F22C0E1DE259}"/>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6647101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842411060"/>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DEE301B6-B963-4CC6-B915-D63E2F180AFE}"/>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7915730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2598839030"/>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FE49580-7D73-4CB2-8553-17BBB97055AB}"/>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19739041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685921567"/>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03C5016-216E-4829-AC6E-F96E3A4F3D45}"/>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8020812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1239063744"/>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E8BB35BF-3434-458F-95AC-33AB5E93EA7A}"/>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15494631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3994843487"/>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02711E7-7DD4-4EA8-BE15-182F8273FAAA}"/>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5069751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rcRect/>
          <a:stretch/>
        </p:blipFill>
        <p:spPr>
          <a:xfrm>
            <a:off x="4424864" y="867743"/>
            <a:ext cx="4466816" cy="2766998"/>
          </a:xfrm>
          <a:prstGeom prst="rect">
            <a:avLst/>
          </a:prstGeom>
        </p:spPr>
      </p:pic>
      <p:sp>
        <p:nvSpPr>
          <p:cNvPr id="6" name="CuadroTexto 5">
            <a:extLst>
              <a:ext uri="{FF2B5EF4-FFF2-40B4-BE49-F238E27FC236}">
                <a16:creationId xmlns:a16="http://schemas.microsoft.com/office/drawing/2014/main" id="{56E41750-796B-41ED-8F30-C3F484136735}"/>
              </a:ext>
            </a:extLst>
          </p:cNvPr>
          <p:cNvSpPr txBox="1"/>
          <p:nvPr/>
        </p:nvSpPr>
        <p:spPr>
          <a:xfrm>
            <a:off x="713677" y="792305"/>
            <a:ext cx="3606863" cy="4247317"/>
          </a:xfrm>
          <a:prstGeom prst="rect">
            <a:avLst/>
          </a:prstGeom>
          <a:noFill/>
        </p:spPr>
        <p:txBody>
          <a:bodyPr wrap="square" lIns="91440" tIns="45720" rIns="91440" bIns="45720" rtlCol="0" anchor="t">
            <a:spAutoFit/>
          </a:bodyPr>
          <a:lstStyle/>
          <a:p>
            <a:pPr algn="just"/>
            <a:r>
              <a:rPr lang="es-MX" sz="1500" dirty="0">
                <a:solidFill>
                  <a:schemeClr val="tx1">
                    <a:lumMod val="65000"/>
                    <a:lumOff val="35000"/>
                  </a:schemeClr>
                </a:solidFill>
                <a:latin typeface="Montserrat" panose="00000500000000000000" pitchFamily="2" charset="0"/>
              </a:rPr>
              <a:t>De 2017 a 2020 los feminicidios en el país incrementaron de 7 al día a 10.5, actualmente en 2022 se estiman 11 al día. (ONU-DH)</a:t>
            </a:r>
          </a:p>
          <a:p>
            <a:pPr algn="just"/>
            <a:r>
              <a:rPr lang="es-MX" sz="1500" dirty="0">
                <a:solidFill>
                  <a:schemeClr val="tx1">
                    <a:lumMod val="65000"/>
                    <a:lumOff val="35000"/>
                  </a:schemeClr>
                </a:solidFill>
                <a:latin typeface="Montserrat" panose="00000500000000000000" pitchFamily="2" charset="0"/>
              </a:rPr>
              <a:t> </a:t>
            </a:r>
          </a:p>
          <a:p>
            <a:pPr algn="just"/>
            <a:r>
              <a:rPr lang="es-MX" sz="1500" dirty="0">
                <a:solidFill>
                  <a:schemeClr val="tx1">
                    <a:lumMod val="65000"/>
                    <a:lumOff val="35000"/>
                  </a:schemeClr>
                </a:solidFill>
                <a:latin typeface="Montserrat" panose="00000500000000000000" pitchFamily="2" charset="0"/>
              </a:rPr>
              <a:t>Pero… Además de los </a:t>
            </a:r>
            <a:r>
              <a:rPr lang="es-MX" sz="1500" b="1" dirty="0">
                <a:solidFill>
                  <a:schemeClr val="tx1">
                    <a:lumMod val="65000"/>
                    <a:lumOff val="35000"/>
                  </a:schemeClr>
                </a:solidFill>
                <a:latin typeface="Montserrat" panose="00000500000000000000" pitchFamily="2" charset="0"/>
              </a:rPr>
              <a:t>11 feminicidios al día</a:t>
            </a:r>
            <a:r>
              <a:rPr lang="es-MX" sz="1500" dirty="0">
                <a:solidFill>
                  <a:schemeClr val="tx1">
                    <a:lumMod val="65000"/>
                    <a:lumOff val="35000"/>
                  </a:schemeClr>
                </a:solidFill>
                <a:latin typeface="Montserrat" panose="00000500000000000000" pitchFamily="2" charset="0"/>
              </a:rPr>
              <a:t>, el SESNSP ha registrado de enero a abril de 2020 un promedio de 160.73 mujeres brutalmente golpeadas al día, con 19 mil 288 carpetas de investigación por lesiones dolosas (agresiones graves) contra mujeres y 68 mil 468 carpetas de investigación por delitos por violencia familiar, lo que da </a:t>
            </a:r>
            <a:r>
              <a:rPr lang="es-MX" sz="1500" b="1" dirty="0">
                <a:solidFill>
                  <a:schemeClr val="tx1">
                    <a:lumMod val="65000"/>
                    <a:lumOff val="35000"/>
                  </a:schemeClr>
                </a:solidFill>
                <a:latin typeface="Montserrat" panose="00000500000000000000" pitchFamily="2" charset="0"/>
              </a:rPr>
              <a:t>560 casos de violencia </a:t>
            </a:r>
            <a:r>
              <a:rPr lang="es-MX" sz="1500" dirty="0">
                <a:solidFill>
                  <a:schemeClr val="tx1">
                    <a:lumMod val="65000"/>
                    <a:lumOff val="35000"/>
                  </a:schemeClr>
                </a:solidFill>
                <a:latin typeface="Montserrat" panose="00000500000000000000" pitchFamily="2" charset="0"/>
              </a:rPr>
              <a:t>en los hogares </a:t>
            </a:r>
            <a:r>
              <a:rPr lang="es-MX" sz="1500" b="1" dirty="0">
                <a:solidFill>
                  <a:schemeClr val="tx1">
                    <a:lumMod val="65000"/>
                    <a:lumOff val="35000"/>
                  </a:schemeClr>
                </a:solidFill>
                <a:latin typeface="Montserrat" panose="00000500000000000000" pitchFamily="2" charset="0"/>
              </a:rPr>
              <a:t>por día</a:t>
            </a:r>
            <a:r>
              <a:rPr lang="es-MX" sz="1500" dirty="0">
                <a:solidFill>
                  <a:schemeClr val="tx1">
                    <a:lumMod val="65000"/>
                    <a:lumOff val="35000"/>
                  </a:schemeClr>
                </a:solidFill>
                <a:latin typeface="Montserrat" panose="00000500000000000000" pitchFamily="2" charset="0"/>
              </a:rPr>
              <a:t> en México. (CIMAC Noticias)</a:t>
            </a:r>
          </a:p>
        </p:txBody>
      </p:sp>
      <p:pic>
        <p:nvPicPr>
          <p:cNvPr id="8" name="Imagen 7">
            <a:extLst>
              <a:ext uri="{FF2B5EF4-FFF2-40B4-BE49-F238E27FC236}">
                <a16:creationId xmlns:a16="http://schemas.microsoft.com/office/drawing/2014/main" id="{D54BC7B6-E572-4B81-8800-456C97DCDB0A}"/>
              </a:ext>
            </a:extLst>
          </p:cNvPr>
          <p:cNvPicPr>
            <a:picLocks noChangeAspect="1"/>
          </p:cNvPicPr>
          <p:nvPr/>
        </p:nvPicPr>
        <p:blipFill>
          <a:blip r:embed="rId4"/>
          <a:stretch>
            <a:fillRect/>
          </a:stretch>
        </p:blipFill>
        <p:spPr>
          <a:xfrm>
            <a:off x="5799910" y="3634741"/>
            <a:ext cx="1465445" cy="1202771"/>
          </a:xfrm>
          <a:prstGeom prst="rect">
            <a:avLst/>
          </a:prstGeom>
        </p:spPr>
      </p:pic>
      <p:sp>
        <p:nvSpPr>
          <p:cNvPr id="2" name="Título 1">
            <a:extLst>
              <a:ext uri="{FF2B5EF4-FFF2-40B4-BE49-F238E27FC236}">
                <a16:creationId xmlns:a16="http://schemas.microsoft.com/office/drawing/2014/main" id="{A90AA72F-E674-43CE-8211-F3028FF593E1}"/>
              </a:ext>
            </a:extLst>
          </p:cNvPr>
          <p:cNvSpPr>
            <a:spLocks noGrp="1"/>
          </p:cNvSpPr>
          <p:nvPr>
            <p:ph type="title"/>
          </p:nvPr>
        </p:nvSpPr>
        <p:spPr/>
        <p:txBody>
          <a:bodyPr/>
          <a:lstStyle/>
          <a:p>
            <a:r>
              <a:rPr lang="es-MX" dirty="0"/>
              <a:t>Gravedad del problema</a:t>
            </a:r>
          </a:p>
        </p:txBody>
      </p:sp>
    </p:spTree>
    <p:extLst>
      <p:ext uri="{BB962C8B-B14F-4D97-AF65-F5344CB8AC3E}">
        <p14:creationId xmlns:p14="http://schemas.microsoft.com/office/powerpoint/2010/main" val="228247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rcRect/>
          <a:stretch/>
        </p:blipFill>
        <p:spPr>
          <a:xfrm>
            <a:off x="1157984" y="815666"/>
            <a:ext cx="6491753" cy="4327834"/>
          </a:xfrm>
          <a:prstGeom prst="rect">
            <a:avLst/>
          </a:prstGeom>
        </p:spPr>
      </p:pic>
      <p:sp>
        <p:nvSpPr>
          <p:cNvPr id="6" name="Título 1">
            <a:extLst>
              <a:ext uri="{FF2B5EF4-FFF2-40B4-BE49-F238E27FC236}">
                <a16:creationId xmlns:a16="http://schemas.microsoft.com/office/drawing/2014/main" id="{836A1B82-AEB2-4329-BCE5-B2EC30435EA4}"/>
              </a:ext>
            </a:extLst>
          </p:cNvPr>
          <p:cNvSpPr txBox="1">
            <a:spLocks/>
          </p:cNvSpPr>
          <p:nvPr/>
        </p:nvSpPr>
        <p:spPr>
          <a:xfrm>
            <a:off x="1" y="70764"/>
            <a:ext cx="1414463" cy="44202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s-ES" sz="1950" b="1" dirty="0">
              <a:solidFill>
                <a:srgbClr val="6E152E"/>
              </a:solidFill>
              <a:latin typeface="Montserrat"/>
              <a:cs typeface="Arial Black" panose="020B0A04020102020204" pitchFamily="34" charset="0"/>
            </a:endParaRPr>
          </a:p>
        </p:txBody>
      </p:sp>
      <p:sp>
        <p:nvSpPr>
          <p:cNvPr id="2" name="Título 1">
            <a:extLst>
              <a:ext uri="{FF2B5EF4-FFF2-40B4-BE49-F238E27FC236}">
                <a16:creationId xmlns:a16="http://schemas.microsoft.com/office/drawing/2014/main" id="{2D1583BE-46BC-4B49-85A9-4A16D4D336A7}"/>
              </a:ext>
            </a:extLst>
          </p:cNvPr>
          <p:cNvSpPr>
            <a:spLocks noGrp="1"/>
          </p:cNvSpPr>
          <p:nvPr>
            <p:ph type="title"/>
          </p:nvPr>
        </p:nvSpPr>
        <p:spPr/>
        <p:txBody>
          <a:bodyPr/>
          <a:lstStyle/>
          <a:p>
            <a:r>
              <a:rPr lang="es-MX" dirty="0"/>
              <a:t>Mapa Alerta de Violencia de Género</a:t>
            </a:r>
          </a:p>
        </p:txBody>
      </p:sp>
    </p:spTree>
    <p:extLst>
      <p:ext uri="{BB962C8B-B14F-4D97-AF65-F5344CB8AC3E}">
        <p14:creationId xmlns:p14="http://schemas.microsoft.com/office/powerpoint/2010/main" val="1517759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1025912" y="983413"/>
            <a:ext cx="4667521" cy="3901068"/>
          </a:xfrm>
          <a:prstGeom prst="rect">
            <a:avLst/>
          </a:prstGeom>
          <a:noFill/>
        </p:spPr>
        <p:txBody>
          <a:bodyPr wrap="square" lIns="91440" tIns="45720" rIns="91440" bIns="45720" rtlCol="0" anchor="t">
            <a:spAutoFit/>
          </a:bodyPr>
          <a:lstStyle/>
          <a:p>
            <a:pPr algn="just"/>
            <a:r>
              <a:rPr lang="es-MX" sz="1650" dirty="0">
                <a:solidFill>
                  <a:schemeClr val="tx1">
                    <a:lumMod val="65000"/>
                    <a:lumOff val="35000"/>
                  </a:schemeClr>
                </a:solidFill>
                <a:latin typeface="Montserrat" panose="00000500000000000000" pitchFamily="2" charset="0"/>
              </a:rPr>
              <a:t>Cuando se dice que la violencia hacia las mujeres se encuentra naturalizada significa, que se asume como algo normal, como parte de la dinámica de las familias, de las parejas y en general, de la vida social y comunitaria. </a:t>
            </a:r>
          </a:p>
          <a:p>
            <a:pPr algn="just"/>
            <a:r>
              <a:rPr lang="es-MX" sz="1650" dirty="0">
                <a:solidFill>
                  <a:schemeClr val="tx1">
                    <a:lumMod val="65000"/>
                    <a:lumOff val="35000"/>
                  </a:schemeClr>
                </a:solidFill>
                <a:latin typeface="Montserrat" panose="00000500000000000000" pitchFamily="2" charset="0"/>
              </a:rPr>
              <a:t> </a:t>
            </a:r>
          </a:p>
          <a:p>
            <a:pPr algn="just"/>
            <a:r>
              <a:rPr lang="es-MX" sz="1650" dirty="0">
                <a:solidFill>
                  <a:schemeClr val="tx1">
                    <a:lumMod val="65000"/>
                    <a:lumOff val="35000"/>
                  </a:schemeClr>
                </a:solidFill>
                <a:latin typeface="Montserrat" panose="00000500000000000000" pitchFamily="2" charset="0"/>
              </a:rPr>
              <a:t>Sin embargo, es importante saber que este hecho no es casual, no es normal, ni natural; su origen se explica por la forma en que se estructuran las relaciones entre mujeres y hombres, mismas que están marcadas por los estereotipos de género, las jerarquías, las desiguales de poder y la división sexual.</a:t>
            </a:r>
          </a:p>
        </p:txBody>
      </p:sp>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tretch>
            <a:fillRect/>
          </a:stretch>
        </p:blipFill>
        <p:spPr>
          <a:xfrm>
            <a:off x="5991045" y="1761575"/>
            <a:ext cx="2872061" cy="1815070"/>
          </a:xfrm>
          <a:prstGeom prst="rect">
            <a:avLst/>
          </a:prstGeom>
        </p:spPr>
      </p:pic>
      <p:sp>
        <p:nvSpPr>
          <p:cNvPr id="2" name="Título 1">
            <a:extLst>
              <a:ext uri="{FF2B5EF4-FFF2-40B4-BE49-F238E27FC236}">
                <a16:creationId xmlns:a16="http://schemas.microsoft.com/office/drawing/2014/main" id="{B468017A-3608-448B-AD96-8019FE9C0317}"/>
              </a:ext>
            </a:extLst>
          </p:cNvPr>
          <p:cNvSpPr>
            <a:spLocks noGrp="1"/>
          </p:cNvSpPr>
          <p:nvPr>
            <p:ph type="title"/>
          </p:nvPr>
        </p:nvSpPr>
        <p:spPr/>
        <p:txBody>
          <a:bodyPr/>
          <a:lstStyle/>
          <a:p>
            <a:r>
              <a:rPr lang="es-MX" dirty="0"/>
              <a:t>Normalización de la Violencia</a:t>
            </a:r>
          </a:p>
        </p:txBody>
      </p:sp>
    </p:spTree>
    <p:extLst>
      <p:ext uri="{BB962C8B-B14F-4D97-AF65-F5344CB8AC3E}">
        <p14:creationId xmlns:p14="http://schemas.microsoft.com/office/powerpoint/2010/main" val="92153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31A1BCD9-4273-473F-B57F-3F45BC6D666A}"/>
              </a:ext>
            </a:extLst>
          </p:cNvPr>
          <p:cNvSpPr txBox="1">
            <a:spLocks/>
          </p:cNvSpPr>
          <p:nvPr/>
        </p:nvSpPr>
        <p:spPr>
          <a:xfrm>
            <a:off x="1161885" y="1050886"/>
            <a:ext cx="3097881" cy="207007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000" b="1" i="0" kern="1200">
                <a:solidFill>
                  <a:srgbClr val="FF9900"/>
                </a:solidFill>
                <a:latin typeface="Montserrat SemiBold" pitchFamily="2" charset="77"/>
                <a:ea typeface="+mj-ea"/>
                <a:cs typeface="+mj-cs"/>
              </a:defRPr>
            </a:lvl1pPr>
          </a:lstStyle>
          <a:p>
            <a:pPr algn="ctr" defTabSz="914400"/>
            <a:r>
              <a:rPr lang="es-MX" sz="2400" dirty="0">
                <a:latin typeface="Montserrat" panose="00000500000000000000" pitchFamily="2" charset="0"/>
                <a:sym typeface="+mn-ea"/>
              </a:rPr>
              <a:t>¿Cómo surge el día Internacional de la Eliminación de la Violencia contra la Mujer?</a:t>
            </a:r>
            <a:br>
              <a:rPr lang="es-MX" sz="2400" dirty="0">
                <a:latin typeface="Montserrat" panose="00000500000000000000" pitchFamily="2" charset="0"/>
              </a:rPr>
            </a:br>
            <a:endParaRPr lang="es-MX" altLang="en-US" sz="2400" dirty="0">
              <a:latin typeface="Montserrat" panose="00000500000000000000" pitchFamily="2" charset="0"/>
            </a:endParaRPr>
          </a:p>
        </p:txBody>
      </p:sp>
      <p:sp>
        <p:nvSpPr>
          <p:cNvPr id="13" name="Marcador de posición de texto 5">
            <a:extLst>
              <a:ext uri="{FF2B5EF4-FFF2-40B4-BE49-F238E27FC236}">
                <a16:creationId xmlns:a16="http://schemas.microsoft.com/office/drawing/2014/main" id="{780F963A-FDF2-4D7A-8C3A-F1EB37B5F529}"/>
              </a:ext>
            </a:extLst>
          </p:cNvPr>
          <p:cNvSpPr txBox="1">
            <a:spLocks/>
          </p:cNvSpPr>
          <p:nvPr/>
        </p:nvSpPr>
        <p:spPr>
          <a:xfrm>
            <a:off x="4738536" y="1047447"/>
            <a:ext cx="3979563" cy="392297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400">
              <a:buNone/>
            </a:pPr>
            <a:r>
              <a:rPr lang="es-MX" sz="1800" dirty="0">
                <a:solidFill>
                  <a:srgbClr val="000000"/>
                </a:solidFill>
                <a:latin typeface="Montserrat"/>
                <a:sym typeface="+mn-ea"/>
              </a:rPr>
              <a:t>El </a:t>
            </a:r>
            <a:r>
              <a:rPr lang="es-MX" sz="1800" b="1" dirty="0">
                <a:solidFill>
                  <a:srgbClr val="000000"/>
                </a:solidFill>
                <a:latin typeface="Montserrat"/>
                <a:sym typeface="+mn-ea"/>
              </a:rPr>
              <a:t>25 de noviembre</a:t>
            </a:r>
            <a:r>
              <a:rPr lang="es-MX" sz="1800" dirty="0">
                <a:solidFill>
                  <a:srgbClr val="000000"/>
                </a:solidFill>
                <a:latin typeface="Montserrat"/>
                <a:sym typeface="+mn-ea"/>
              </a:rPr>
              <a:t> fue declarado como el </a:t>
            </a:r>
            <a:r>
              <a:rPr lang="es-MX" sz="1800" b="1" dirty="0">
                <a:solidFill>
                  <a:srgbClr val="000000"/>
                </a:solidFill>
                <a:latin typeface="Montserrat"/>
                <a:sym typeface="+mn-ea"/>
              </a:rPr>
              <a:t>día Internacional contra la Violencia hacia la Mujer</a:t>
            </a:r>
            <a:r>
              <a:rPr lang="es-MX" sz="1800" dirty="0">
                <a:solidFill>
                  <a:srgbClr val="000000"/>
                </a:solidFill>
                <a:latin typeface="Montserrat"/>
                <a:sym typeface="+mn-ea"/>
              </a:rPr>
              <a:t> por la ONU en 1999, sin embargo, en Latinoamérica esta fecha se conmemora desde el año 1981 en honor a tres hermanas dominicanas activistas políticas, quienes fueron asesinadas en esa </a:t>
            </a:r>
            <a:r>
              <a:rPr lang="es-MX" sz="1800">
                <a:solidFill>
                  <a:srgbClr val="000000"/>
                </a:solidFill>
                <a:latin typeface="Montserrat"/>
                <a:sym typeface="+mn-ea"/>
              </a:rPr>
              <a:t>fecha,</a:t>
            </a:r>
            <a:r>
              <a:rPr lang="es-MX" sz="1800" dirty="0">
                <a:solidFill>
                  <a:srgbClr val="000000"/>
                </a:solidFill>
                <a:latin typeface="Montserrat"/>
                <a:sym typeface="+mn-ea"/>
              </a:rPr>
              <a:t> pero en 1960, por orden del dictador Rafael Leónidas Trujillo, del que eran opositoras.</a:t>
            </a:r>
            <a:endParaRPr lang="es-MX" sz="1800" dirty="0">
              <a:solidFill>
                <a:srgbClr val="000000"/>
              </a:solidFill>
              <a:latin typeface="Montserrat"/>
            </a:endParaRPr>
          </a:p>
          <a:p>
            <a:pPr indent="-228600" defTabSz="914400"/>
            <a:endParaRPr lang="es-MX" altLang="en-US" sz="1800" dirty="0">
              <a:solidFill>
                <a:srgbClr val="000000"/>
              </a:solidFill>
              <a:latin typeface="Montserrat" panose="00000500000000000000" pitchFamily="2" charset="0"/>
            </a:endParaRPr>
          </a:p>
        </p:txBody>
      </p:sp>
      <p:pic>
        <p:nvPicPr>
          <p:cNvPr id="14" name="Imagen 13" descr="Icono&#10;&#10;Descripción generada automáticamente">
            <a:extLst>
              <a:ext uri="{FF2B5EF4-FFF2-40B4-BE49-F238E27FC236}">
                <a16:creationId xmlns:a16="http://schemas.microsoft.com/office/drawing/2014/main" id="{D50671F4-1555-492A-92B7-50540AB0794B}"/>
              </a:ext>
            </a:extLst>
          </p:cNvPr>
          <p:cNvPicPr>
            <a:picLocks noChangeAspect="1"/>
          </p:cNvPicPr>
          <p:nvPr/>
        </p:nvPicPr>
        <p:blipFill>
          <a:blip r:embed="rId3"/>
          <a:stretch>
            <a:fillRect/>
          </a:stretch>
        </p:blipFill>
        <p:spPr>
          <a:xfrm>
            <a:off x="2008244" y="3008935"/>
            <a:ext cx="1405162" cy="1405162"/>
          </a:xfrm>
          <a:prstGeom prst="rect">
            <a:avLst/>
          </a:prstGeom>
        </p:spPr>
      </p:pic>
    </p:spTree>
    <p:extLst>
      <p:ext uri="{BB962C8B-B14F-4D97-AF65-F5344CB8AC3E}">
        <p14:creationId xmlns:p14="http://schemas.microsoft.com/office/powerpoint/2010/main" val="99940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869538" y="28036"/>
            <a:ext cx="4234775"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2" name="Título 1">
            <a:extLst>
              <a:ext uri="{FF2B5EF4-FFF2-40B4-BE49-F238E27FC236}">
                <a16:creationId xmlns:a16="http://schemas.microsoft.com/office/drawing/2014/main" id="{4DAC3341-F267-4030-9C3C-68A4691EFD3C}"/>
              </a:ext>
            </a:extLst>
          </p:cNvPr>
          <p:cNvSpPr>
            <a:spLocks noGrp="1"/>
          </p:cNvSpPr>
          <p:nvPr>
            <p:ph type="title"/>
          </p:nvPr>
        </p:nvSpPr>
        <p:spPr/>
        <p:txBody>
          <a:bodyPr/>
          <a:lstStyle/>
          <a:p>
            <a:r>
              <a:rPr lang="es-MX" dirty="0"/>
              <a:t>Violencia simbólica</a:t>
            </a:r>
          </a:p>
        </p:txBody>
      </p:sp>
      <p:pic>
        <p:nvPicPr>
          <p:cNvPr id="14" name="Imagen 13">
            <a:extLst>
              <a:ext uri="{FF2B5EF4-FFF2-40B4-BE49-F238E27FC236}">
                <a16:creationId xmlns:a16="http://schemas.microsoft.com/office/drawing/2014/main" id="{83353039-6E67-4EC0-9346-2BC252531642}"/>
              </a:ext>
            </a:extLst>
          </p:cNvPr>
          <p:cNvPicPr>
            <a:picLocks noChangeAspect="1"/>
          </p:cNvPicPr>
          <p:nvPr/>
        </p:nvPicPr>
        <p:blipFill>
          <a:blip r:embed="rId3"/>
          <a:srcRect/>
          <a:stretch/>
        </p:blipFill>
        <p:spPr>
          <a:xfrm>
            <a:off x="3585780" y="2418974"/>
            <a:ext cx="3223795" cy="3223795"/>
          </a:xfrm>
          <a:prstGeom prst="rect">
            <a:avLst/>
          </a:prstGeom>
        </p:spPr>
      </p:pic>
      <p:pic>
        <p:nvPicPr>
          <p:cNvPr id="15" name="Imagen 14">
            <a:extLst>
              <a:ext uri="{FF2B5EF4-FFF2-40B4-BE49-F238E27FC236}">
                <a16:creationId xmlns:a16="http://schemas.microsoft.com/office/drawing/2014/main" id="{A1163771-E810-4A17-9D7A-30CAAA5991FF}"/>
              </a:ext>
            </a:extLst>
          </p:cNvPr>
          <p:cNvPicPr>
            <a:picLocks noChangeAspect="1"/>
          </p:cNvPicPr>
          <p:nvPr/>
        </p:nvPicPr>
        <p:blipFill>
          <a:blip r:embed="rId4"/>
          <a:srcRect/>
          <a:stretch/>
        </p:blipFill>
        <p:spPr>
          <a:xfrm>
            <a:off x="683807" y="801455"/>
            <a:ext cx="3521387" cy="2641041"/>
          </a:xfrm>
          <a:prstGeom prst="rect">
            <a:avLst/>
          </a:prstGeom>
        </p:spPr>
      </p:pic>
      <p:pic>
        <p:nvPicPr>
          <p:cNvPr id="17" name="Imagen 16">
            <a:extLst>
              <a:ext uri="{FF2B5EF4-FFF2-40B4-BE49-F238E27FC236}">
                <a16:creationId xmlns:a16="http://schemas.microsoft.com/office/drawing/2014/main" id="{0B2C591B-CEA8-48C2-9C57-63B927D4545F}"/>
              </a:ext>
            </a:extLst>
          </p:cNvPr>
          <p:cNvPicPr>
            <a:picLocks noChangeAspect="1"/>
          </p:cNvPicPr>
          <p:nvPr/>
        </p:nvPicPr>
        <p:blipFill>
          <a:blip r:embed="rId5"/>
          <a:srcRect/>
          <a:stretch/>
        </p:blipFill>
        <p:spPr>
          <a:xfrm>
            <a:off x="5957184" y="-43316"/>
            <a:ext cx="3166433" cy="3166433"/>
          </a:xfrm>
          <a:prstGeom prst="rect">
            <a:avLst/>
          </a:prstGeom>
        </p:spPr>
      </p:pic>
      <p:pic>
        <p:nvPicPr>
          <p:cNvPr id="18" name="Imagen 17">
            <a:extLst>
              <a:ext uri="{FF2B5EF4-FFF2-40B4-BE49-F238E27FC236}">
                <a16:creationId xmlns:a16="http://schemas.microsoft.com/office/drawing/2014/main" id="{1C485E52-32DC-48D1-986F-9B2BAE92378E}"/>
              </a:ext>
            </a:extLst>
          </p:cNvPr>
          <p:cNvPicPr>
            <a:picLocks noChangeAspect="1"/>
          </p:cNvPicPr>
          <p:nvPr/>
        </p:nvPicPr>
        <p:blipFill>
          <a:blip r:embed="rId6"/>
          <a:srcRect/>
          <a:stretch/>
        </p:blipFill>
        <p:spPr>
          <a:xfrm>
            <a:off x="816789" y="3073045"/>
            <a:ext cx="2978290" cy="2584369"/>
          </a:xfrm>
          <a:prstGeom prst="rect">
            <a:avLst/>
          </a:prstGeom>
        </p:spPr>
      </p:pic>
      <p:pic>
        <p:nvPicPr>
          <p:cNvPr id="19" name="Imagen 18">
            <a:extLst>
              <a:ext uri="{FF2B5EF4-FFF2-40B4-BE49-F238E27FC236}">
                <a16:creationId xmlns:a16="http://schemas.microsoft.com/office/drawing/2014/main" id="{4B2EB83E-545E-4679-BB10-A26A84818E97}"/>
              </a:ext>
            </a:extLst>
          </p:cNvPr>
          <p:cNvPicPr>
            <a:picLocks noChangeAspect="1"/>
          </p:cNvPicPr>
          <p:nvPr/>
        </p:nvPicPr>
        <p:blipFill>
          <a:blip r:embed="rId7"/>
          <a:srcRect/>
          <a:stretch/>
        </p:blipFill>
        <p:spPr>
          <a:xfrm>
            <a:off x="2800958" y="800918"/>
            <a:ext cx="3161480" cy="1651629"/>
          </a:xfrm>
          <a:prstGeom prst="rect">
            <a:avLst/>
          </a:prstGeom>
        </p:spPr>
      </p:pic>
      <p:pic>
        <p:nvPicPr>
          <p:cNvPr id="21" name="Imagen 20">
            <a:extLst>
              <a:ext uri="{FF2B5EF4-FFF2-40B4-BE49-F238E27FC236}">
                <a16:creationId xmlns:a16="http://schemas.microsoft.com/office/drawing/2014/main" id="{03EE0860-9D61-4BCA-81A2-91A3D203C63B}"/>
              </a:ext>
            </a:extLst>
          </p:cNvPr>
          <p:cNvPicPr>
            <a:picLocks noChangeAspect="1"/>
          </p:cNvPicPr>
          <p:nvPr/>
        </p:nvPicPr>
        <p:blipFill>
          <a:blip r:embed="rId8"/>
          <a:srcRect/>
          <a:stretch/>
        </p:blipFill>
        <p:spPr>
          <a:xfrm>
            <a:off x="6572811" y="3479623"/>
            <a:ext cx="3410401" cy="1918350"/>
          </a:xfrm>
          <a:prstGeom prst="rect">
            <a:avLst/>
          </a:prstGeom>
        </p:spPr>
      </p:pic>
      <p:pic>
        <p:nvPicPr>
          <p:cNvPr id="24" name="Imagen 23">
            <a:extLst>
              <a:ext uri="{FF2B5EF4-FFF2-40B4-BE49-F238E27FC236}">
                <a16:creationId xmlns:a16="http://schemas.microsoft.com/office/drawing/2014/main" id="{4E8A3A01-C57B-4E83-8639-71B434E0C22F}"/>
              </a:ext>
            </a:extLst>
          </p:cNvPr>
          <p:cNvPicPr>
            <a:picLocks noChangeAspect="1"/>
          </p:cNvPicPr>
          <p:nvPr/>
        </p:nvPicPr>
        <p:blipFill>
          <a:blip r:embed="rId9"/>
          <a:srcRect/>
          <a:stretch/>
        </p:blipFill>
        <p:spPr>
          <a:xfrm>
            <a:off x="5949609" y="2684607"/>
            <a:ext cx="3267158" cy="896264"/>
          </a:xfrm>
          <a:prstGeom prst="rect">
            <a:avLst/>
          </a:prstGeom>
        </p:spPr>
      </p:pic>
      <p:pic>
        <p:nvPicPr>
          <p:cNvPr id="29" name="Imagen 28" descr="Interfaz de usuario gráfica, Aplicación&#10;&#10;Descripción generada automáticamente">
            <a:extLst>
              <a:ext uri="{FF2B5EF4-FFF2-40B4-BE49-F238E27FC236}">
                <a16:creationId xmlns:a16="http://schemas.microsoft.com/office/drawing/2014/main" id="{BACE27A1-9CE8-4EB6-88F4-4B804E41EF5E}"/>
              </a:ext>
            </a:extLst>
          </p:cNvPr>
          <p:cNvPicPr>
            <a:picLocks noChangeAspect="1"/>
          </p:cNvPicPr>
          <p:nvPr/>
        </p:nvPicPr>
        <p:blipFill>
          <a:blip r:embed="rId10"/>
          <a:stretch>
            <a:fillRect/>
          </a:stretch>
        </p:blipFill>
        <p:spPr>
          <a:xfrm>
            <a:off x="4844323" y="2418974"/>
            <a:ext cx="1626004" cy="1060649"/>
          </a:xfrm>
          <a:prstGeom prst="rect">
            <a:avLst/>
          </a:prstGeom>
        </p:spPr>
      </p:pic>
      <p:pic>
        <p:nvPicPr>
          <p:cNvPr id="30" name="Imagen 29" descr="Interfaz de usuario gráfica&#10;&#10;Descripción generada automáticamente con confianza media">
            <a:extLst>
              <a:ext uri="{FF2B5EF4-FFF2-40B4-BE49-F238E27FC236}">
                <a16:creationId xmlns:a16="http://schemas.microsoft.com/office/drawing/2014/main" id="{A34CBDA2-A37A-42FB-AF8D-B4D44CF5A961}"/>
              </a:ext>
            </a:extLst>
          </p:cNvPr>
          <p:cNvPicPr>
            <a:picLocks noChangeAspect="1"/>
          </p:cNvPicPr>
          <p:nvPr/>
        </p:nvPicPr>
        <p:blipFill>
          <a:blip r:embed="rId11"/>
          <a:stretch>
            <a:fillRect/>
          </a:stretch>
        </p:blipFill>
        <p:spPr>
          <a:xfrm>
            <a:off x="3795079" y="3263044"/>
            <a:ext cx="788051" cy="431737"/>
          </a:xfrm>
          <a:prstGeom prst="rect">
            <a:avLst/>
          </a:prstGeom>
        </p:spPr>
      </p:pic>
    </p:spTree>
    <p:extLst>
      <p:ext uri="{BB962C8B-B14F-4D97-AF65-F5344CB8AC3E}">
        <p14:creationId xmlns:p14="http://schemas.microsoft.com/office/powerpoint/2010/main" val="2691200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CAEC9B8C-CB26-42E1-9554-8DB8577EC3D3}"/>
              </a:ext>
            </a:extLst>
          </p:cNvPr>
          <p:cNvPicPr>
            <a:picLocks noChangeAspect="1"/>
          </p:cNvPicPr>
          <p:nvPr/>
        </p:nvPicPr>
        <p:blipFill>
          <a:blip r:embed="rId3"/>
          <a:srcRect/>
          <a:stretch/>
        </p:blipFill>
        <p:spPr>
          <a:xfrm>
            <a:off x="2366626" y="3425542"/>
            <a:ext cx="2568738" cy="1716059"/>
          </a:xfrm>
          <a:prstGeom prst="rect">
            <a:avLst/>
          </a:prstGeom>
        </p:spPr>
      </p:pic>
      <p:pic>
        <p:nvPicPr>
          <p:cNvPr id="19" name="Imagen 18">
            <a:extLst>
              <a:ext uri="{FF2B5EF4-FFF2-40B4-BE49-F238E27FC236}">
                <a16:creationId xmlns:a16="http://schemas.microsoft.com/office/drawing/2014/main" id="{B4A31CEE-C979-41A3-A4E8-565DB756D3DD}"/>
              </a:ext>
            </a:extLst>
          </p:cNvPr>
          <p:cNvPicPr>
            <a:picLocks noChangeAspect="1"/>
          </p:cNvPicPr>
          <p:nvPr/>
        </p:nvPicPr>
        <p:blipFill>
          <a:blip r:embed="rId4"/>
          <a:srcRect/>
          <a:stretch/>
        </p:blipFill>
        <p:spPr>
          <a:xfrm>
            <a:off x="3862826" y="972955"/>
            <a:ext cx="2823782" cy="2355504"/>
          </a:xfrm>
          <a:prstGeom prst="rect">
            <a:avLst/>
          </a:prstGeom>
        </p:spPr>
      </p:pic>
      <p:sp>
        <p:nvSpPr>
          <p:cNvPr id="11" name="Título 1">
            <a:extLst>
              <a:ext uri="{FF2B5EF4-FFF2-40B4-BE49-F238E27FC236}">
                <a16:creationId xmlns:a16="http://schemas.microsoft.com/office/drawing/2014/main" id="{E62B02AC-C734-45EA-92D4-4576E43687AF}"/>
              </a:ext>
            </a:extLst>
          </p:cNvPr>
          <p:cNvSpPr txBox="1">
            <a:spLocks/>
          </p:cNvSpPr>
          <p:nvPr/>
        </p:nvSpPr>
        <p:spPr>
          <a:xfrm>
            <a:off x="1" y="8601"/>
            <a:ext cx="9134354"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s-ES" sz="2400" b="1" dirty="0">
              <a:solidFill>
                <a:srgbClr val="6E152E"/>
              </a:solidFill>
              <a:latin typeface="Montserrat"/>
              <a:cs typeface="Arial Black" panose="020B0A04020102020204" pitchFamily="34" charset="0"/>
            </a:endParaRPr>
          </a:p>
        </p:txBody>
      </p:sp>
      <p:pic>
        <p:nvPicPr>
          <p:cNvPr id="10" name="Imagen 9">
            <a:extLst>
              <a:ext uri="{FF2B5EF4-FFF2-40B4-BE49-F238E27FC236}">
                <a16:creationId xmlns:a16="http://schemas.microsoft.com/office/drawing/2014/main" id="{FC5A4A40-DD1C-42D9-B715-6377F5D256C5}"/>
              </a:ext>
            </a:extLst>
          </p:cNvPr>
          <p:cNvPicPr>
            <a:picLocks noChangeAspect="1"/>
          </p:cNvPicPr>
          <p:nvPr/>
        </p:nvPicPr>
        <p:blipFill>
          <a:blip r:embed="rId5"/>
          <a:srcRect/>
          <a:stretch/>
        </p:blipFill>
        <p:spPr>
          <a:xfrm>
            <a:off x="875497" y="1349782"/>
            <a:ext cx="2590350" cy="2567199"/>
          </a:xfrm>
          <a:prstGeom prst="rect">
            <a:avLst/>
          </a:prstGeom>
        </p:spPr>
      </p:pic>
      <p:sp>
        <p:nvSpPr>
          <p:cNvPr id="3" name="Rectángulo 2">
            <a:extLst>
              <a:ext uri="{FF2B5EF4-FFF2-40B4-BE49-F238E27FC236}">
                <a16:creationId xmlns:a16="http://schemas.microsoft.com/office/drawing/2014/main" id="{E5F85173-6371-40A7-8C68-0EDC281633EF}"/>
              </a:ext>
            </a:extLst>
          </p:cNvPr>
          <p:cNvSpPr/>
          <p:nvPr/>
        </p:nvSpPr>
        <p:spPr>
          <a:xfrm rot="21234059">
            <a:off x="701742" y="865551"/>
            <a:ext cx="2746125" cy="484748"/>
          </a:xfrm>
          <a:prstGeom prst="rect">
            <a:avLst/>
          </a:prstGeom>
          <a:solidFill>
            <a:srgbClr val="7030A0"/>
          </a:solidFill>
        </p:spPr>
        <p:txBody>
          <a:bodyPr wrap="square" lIns="68580" tIns="34290" rIns="68580" bIns="34290">
            <a:spAutoFit/>
          </a:bodyPr>
          <a:lstStyle/>
          <a:p>
            <a:pPr algn="ctr"/>
            <a:r>
              <a:rPr lang="es-MX" sz="27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ontserrat" panose="00000500000000000000" pitchFamily="2" charset="0"/>
                <a:ea typeface="Calibri" panose="020F0502020204030204" pitchFamily="34" charset="0"/>
                <a:cs typeface="Times New Roman" panose="02020603050405020304" pitchFamily="18" charset="0"/>
              </a:rPr>
              <a:t>Mansplaining</a:t>
            </a:r>
            <a:endParaRPr lang="es-MX" sz="40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CuadroTexto 12">
            <a:extLst>
              <a:ext uri="{FF2B5EF4-FFF2-40B4-BE49-F238E27FC236}">
                <a16:creationId xmlns:a16="http://schemas.microsoft.com/office/drawing/2014/main" id="{775975DF-C842-4D8A-95BE-C0D01D1B497C}"/>
              </a:ext>
            </a:extLst>
          </p:cNvPr>
          <p:cNvSpPr txBox="1"/>
          <p:nvPr/>
        </p:nvSpPr>
        <p:spPr>
          <a:xfrm rot="20290831">
            <a:off x="1140991" y="4002125"/>
            <a:ext cx="2935181" cy="507831"/>
          </a:xfrm>
          <a:prstGeom prst="rect">
            <a:avLst/>
          </a:prstGeom>
          <a:solidFill>
            <a:srgbClr val="00B050"/>
          </a:solidFill>
        </p:spPr>
        <p:txBody>
          <a:bodyPr wrap="square">
            <a:spAutoFit/>
          </a:bodyPr>
          <a:lstStyle/>
          <a:p>
            <a:r>
              <a:rPr lang="es-MX" sz="27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Manterrupting</a:t>
            </a:r>
          </a:p>
        </p:txBody>
      </p:sp>
      <p:pic>
        <p:nvPicPr>
          <p:cNvPr id="14" name="Imagen 13">
            <a:extLst>
              <a:ext uri="{FF2B5EF4-FFF2-40B4-BE49-F238E27FC236}">
                <a16:creationId xmlns:a16="http://schemas.microsoft.com/office/drawing/2014/main" id="{F81B5DE7-87E2-4A05-B82C-2F0EF0F25005}"/>
              </a:ext>
            </a:extLst>
          </p:cNvPr>
          <p:cNvPicPr>
            <a:picLocks noChangeAspect="1"/>
          </p:cNvPicPr>
          <p:nvPr/>
        </p:nvPicPr>
        <p:blipFill>
          <a:blip r:embed="rId6"/>
          <a:srcRect/>
          <a:stretch/>
        </p:blipFill>
        <p:spPr>
          <a:xfrm>
            <a:off x="6686608" y="1037020"/>
            <a:ext cx="2519704" cy="2519704"/>
          </a:xfrm>
          <a:prstGeom prst="rect">
            <a:avLst/>
          </a:prstGeom>
        </p:spPr>
      </p:pic>
      <p:sp>
        <p:nvSpPr>
          <p:cNvPr id="15" name="CuadroTexto 14">
            <a:extLst>
              <a:ext uri="{FF2B5EF4-FFF2-40B4-BE49-F238E27FC236}">
                <a16:creationId xmlns:a16="http://schemas.microsoft.com/office/drawing/2014/main" id="{FDD01032-DBD9-4AAD-AF12-96AE731E9B4E}"/>
              </a:ext>
            </a:extLst>
          </p:cNvPr>
          <p:cNvSpPr txBox="1"/>
          <p:nvPr/>
        </p:nvSpPr>
        <p:spPr>
          <a:xfrm rot="151938">
            <a:off x="6439488" y="1144477"/>
            <a:ext cx="2684959" cy="507831"/>
          </a:xfrm>
          <a:prstGeom prst="rect">
            <a:avLst/>
          </a:prstGeom>
          <a:solidFill>
            <a:schemeClr val="accent4"/>
          </a:solidFill>
        </p:spPr>
        <p:txBody>
          <a:bodyPr wrap="square">
            <a:spAutoFit/>
          </a:bodyPr>
          <a:lstStyle/>
          <a:p>
            <a:pPr algn="ctr"/>
            <a:r>
              <a:rPr lang="es-MX" sz="2700" b="1" dirty="0">
                <a:ln w="12700">
                  <a:solidFill>
                    <a:schemeClr val="accent1"/>
                  </a:solidFill>
                  <a:prstDash val="solid"/>
                </a:ln>
                <a:solidFill>
                  <a:schemeClr val="accent6">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Gaslighting</a:t>
            </a:r>
          </a:p>
        </p:txBody>
      </p:sp>
      <p:sp>
        <p:nvSpPr>
          <p:cNvPr id="16" name="CuadroTexto 15">
            <a:extLst>
              <a:ext uri="{FF2B5EF4-FFF2-40B4-BE49-F238E27FC236}">
                <a16:creationId xmlns:a16="http://schemas.microsoft.com/office/drawing/2014/main" id="{F66350D9-13FD-4101-8313-1666FDA9116E}"/>
              </a:ext>
            </a:extLst>
          </p:cNvPr>
          <p:cNvSpPr txBox="1"/>
          <p:nvPr/>
        </p:nvSpPr>
        <p:spPr>
          <a:xfrm rot="20745222">
            <a:off x="4662191" y="2878812"/>
            <a:ext cx="2285078" cy="507831"/>
          </a:xfrm>
          <a:prstGeom prst="rect">
            <a:avLst/>
          </a:prstGeom>
          <a:solidFill>
            <a:schemeClr val="accent1">
              <a:lumMod val="75000"/>
            </a:schemeClr>
          </a:solidFill>
        </p:spPr>
        <p:txBody>
          <a:bodyPr wrap="square">
            <a:spAutoFit/>
          </a:bodyPr>
          <a:lstStyle/>
          <a:p>
            <a:r>
              <a:rPr lang="es-MX" sz="2700" b="1" dirty="0">
                <a:ln w="12700">
                  <a:solidFill>
                    <a:schemeClr val="accent1"/>
                  </a:solidFill>
                  <a:prstDash val="solid"/>
                </a:ln>
                <a:solidFill>
                  <a:schemeClr val="accent2">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Bropiating</a:t>
            </a:r>
          </a:p>
        </p:txBody>
      </p:sp>
      <p:sp>
        <p:nvSpPr>
          <p:cNvPr id="20" name="CuadroTexto 19">
            <a:extLst>
              <a:ext uri="{FF2B5EF4-FFF2-40B4-BE49-F238E27FC236}">
                <a16:creationId xmlns:a16="http://schemas.microsoft.com/office/drawing/2014/main" id="{3E8C7D9B-1AEF-4AC7-8E5B-E4C96BB748CB}"/>
              </a:ext>
            </a:extLst>
          </p:cNvPr>
          <p:cNvSpPr txBox="1"/>
          <p:nvPr/>
        </p:nvSpPr>
        <p:spPr>
          <a:xfrm>
            <a:off x="5049672" y="3820216"/>
            <a:ext cx="4097791" cy="1338828"/>
          </a:xfrm>
          <a:prstGeom prst="rect">
            <a:avLst/>
          </a:prstGeom>
          <a:solidFill>
            <a:srgbClr val="00B0F0"/>
          </a:solidFill>
        </p:spPr>
        <p:txBody>
          <a:bodyPr wrap="square">
            <a:spAutoFit/>
          </a:bodyPr>
          <a:lstStyle/>
          <a:p>
            <a:r>
              <a:rPr lang="es-MX" sz="2700" b="1" dirty="0">
                <a:ln w="12700">
                  <a:solidFill>
                    <a:srgbClr val="7030A0"/>
                  </a:solidFill>
                  <a:prstDash val="solid"/>
                </a:ln>
                <a:solidFill>
                  <a:schemeClr val="bg1">
                    <a:lumMod val="75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4 Micromachismos que de micro no tienen nada</a:t>
            </a:r>
          </a:p>
        </p:txBody>
      </p:sp>
      <p:sp>
        <p:nvSpPr>
          <p:cNvPr id="2" name="Título 1">
            <a:extLst>
              <a:ext uri="{FF2B5EF4-FFF2-40B4-BE49-F238E27FC236}">
                <a16:creationId xmlns:a16="http://schemas.microsoft.com/office/drawing/2014/main" id="{697D30B0-27F2-4D78-9A47-04D89425F2C0}"/>
              </a:ext>
            </a:extLst>
          </p:cNvPr>
          <p:cNvSpPr>
            <a:spLocks noGrp="1"/>
          </p:cNvSpPr>
          <p:nvPr>
            <p:ph type="title"/>
          </p:nvPr>
        </p:nvSpPr>
        <p:spPr/>
        <p:txBody>
          <a:bodyPr/>
          <a:lstStyle/>
          <a:p>
            <a:r>
              <a:rPr lang="es-MX" dirty="0"/>
              <a:t>Otras expresiones de violencia contra las mujeres:</a:t>
            </a:r>
          </a:p>
        </p:txBody>
      </p:sp>
    </p:spTree>
    <p:extLst>
      <p:ext uri="{BB962C8B-B14F-4D97-AF65-F5344CB8AC3E}">
        <p14:creationId xmlns:p14="http://schemas.microsoft.com/office/powerpoint/2010/main" val="2216329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1048215" y="855947"/>
            <a:ext cx="7843465" cy="2123658"/>
          </a:xfrm>
          <a:prstGeom prst="rect">
            <a:avLst/>
          </a:prstGeom>
          <a:noFill/>
        </p:spPr>
        <p:txBody>
          <a:bodyPr wrap="square" lIns="91440" tIns="45720" rIns="91440" bIns="45720" rtlCol="0" anchor="t">
            <a:spAutoFit/>
          </a:bodyPr>
          <a:lstStyle/>
          <a:p>
            <a:pPr algn="just"/>
            <a:r>
              <a:rPr lang="es-MX" sz="1650" dirty="0">
                <a:solidFill>
                  <a:schemeClr val="tx1">
                    <a:lumMod val="65000"/>
                    <a:lumOff val="35000"/>
                  </a:schemeClr>
                </a:solidFill>
                <a:latin typeface="Montserrat" panose="00000500000000000000" pitchFamily="2" charset="0"/>
              </a:rPr>
              <a:t>La violencia contra las mujeres tiene su origen en las relaciones de desigualdad de poder, de los mandatos de la masculinidad, resultantes de las estructuras culturales e históricas del patriarcado.</a:t>
            </a:r>
          </a:p>
          <a:p>
            <a:pPr algn="just"/>
            <a:endParaRPr lang="es-MX" sz="1650" dirty="0">
              <a:solidFill>
                <a:schemeClr val="tx1">
                  <a:lumMod val="65000"/>
                  <a:lumOff val="35000"/>
                </a:schemeClr>
              </a:solidFill>
              <a:latin typeface="Montserrat" panose="00000500000000000000" pitchFamily="2" charset="0"/>
            </a:endParaRPr>
          </a:p>
          <a:p>
            <a:pPr algn="just"/>
            <a:r>
              <a:rPr lang="es-MX" sz="1650" dirty="0">
                <a:solidFill>
                  <a:schemeClr val="tx1">
                    <a:lumMod val="65000"/>
                    <a:lumOff val="35000"/>
                  </a:schemeClr>
                </a:solidFill>
                <a:latin typeface="Montserrat" panose="00000500000000000000" pitchFamily="2" charset="0"/>
              </a:rPr>
              <a:t>No distingue etnia, clase, religión o edad, y se manifiesta en varias acciones como humillaciones, persecución, prohibiciones, aislamiento, control o cualquier otra acción que impida que las mujeres gocen de sus derechos y libertades.</a:t>
            </a:r>
          </a:p>
        </p:txBody>
      </p:sp>
      <p:sp>
        <p:nvSpPr>
          <p:cNvPr id="6" name="Título 1">
            <a:extLst>
              <a:ext uri="{FF2B5EF4-FFF2-40B4-BE49-F238E27FC236}">
                <a16:creationId xmlns:a16="http://schemas.microsoft.com/office/drawing/2014/main" id="{71951FEC-2052-40A6-8472-4B9EC1492B71}"/>
              </a:ext>
            </a:extLst>
          </p:cNvPr>
          <p:cNvSpPr txBox="1">
            <a:spLocks/>
          </p:cNvSpPr>
          <p:nvPr/>
        </p:nvSpPr>
        <p:spPr>
          <a:xfrm>
            <a:off x="3496536" y="3551077"/>
            <a:ext cx="5758043" cy="666750"/>
          </a:xfrm>
        </p:spPr>
        <p:txBody>
          <a:bodyPr>
            <a:normAutofit fontScale="92500" lnSpcReduction="1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latin typeface="Montserrat" panose="00000500000000000000" pitchFamily="2" charset="0"/>
              </a:rPr>
              <a:t>Causa:</a:t>
            </a:r>
          </a:p>
          <a:p>
            <a:pPr algn="ctr"/>
            <a:r>
              <a:rPr lang="es-MX" sz="2400" b="1" dirty="0">
                <a:latin typeface="Montserrat" panose="00000500000000000000" pitchFamily="2" charset="0"/>
              </a:rPr>
              <a:t>La construcción de género</a:t>
            </a:r>
            <a:endParaRPr lang="es-MX" sz="2400" dirty="0">
              <a:latin typeface="Montserrat" panose="00000500000000000000" pitchFamily="2" charset="0"/>
            </a:endParaRPr>
          </a:p>
        </p:txBody>
      </p:sp>
      <p:pic>
        <p:nvPicPr>
          <p:cNvPr id="7" name="Imagen 6">
            <a:extLst>
              <a:ext uri="{FF2B5EF4-FFF2-40B4-BE49-F238E27FC236}">
                <a16:creationId xmlns:a16="http://schemas.microsoft.com/office/drawing/2014/main" id="{F48652FB-1D66-40B5-B16C-6D0432D88BEB}"/>
              </a:ext>
            </a:extLst>
          </p:cNvPr>
          <p:cNvPicPr>
            <a:picLocks noChangeAspect="1"/>
          </p:cNvPicPr>
          <p:nvPr/>
        </p:nvPicPr>
        <p:blipFill>
          <a:blip r:embed="rId3"/>
          <a:srcRect/>
          <a:stretch/>
        </p:blipFill>
        <p:spPr>
          <a:xfrm>
            <a:off x="1287431" y="3279076"/>
            <a:ext cx="2563947" cy="1210753"/>
          </a:xfrm>
          <a:prstGeom prst="rect">
            <a:avLst/>
          </a:prstGeom>
        </p:spPr>
      </p:pic>
      <p:sp>
        <p:nvSpPr>
          <p:cNvPr id="2" name="Título 1">
            <a:extLst>
              <a:ext uri="{FF2B5EF4-FFF2-40B4-BE49-F238E27FC236}">
                <a16:creationId xmlns:a16="http://schemas.microsoft.com/office/drawing/2014/main" id="{3C1C2680-B325-4390-B5B6-8FC7BB25F41D}"/>
              </a:ext>
            </a:extLst>
          </p:cNvPr>
          <p:cNvSpPr>
            <a:spLocks noGrp="1"/>
          </p:cNvSpPr>
          <p:nvPr>
            <p:ph type="title"/>
          </p:nvPr>
        </p:nvSpPr>
        <p:spPr/>
        <p:txBody>
          <a:bodyPr/>
          <a:lstStyle/>
          <a:p>
            <a:r>
              <a:rPr lang="es-MX" dirty="0"/>
              <a:t>Causas de la violencia contra las mujeres</a:t>
            </a:r>
          </a:p>
        </p:txBody>
      </p:sp>
    </p:spTree>
    <p:extLst>
      <p:ext uri="{BB962C8B-B14F-4D97-AF65-F5344CB8AC3E}">
        <p14:creationId xmlns:p14="http://schemas.microsoft.com/office/powerpoint/2010/main" val="1238124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body" idx="1"/>
          </p:nvPr>
        </p:nvSpPr>
        <p:spPr bwMode="auto">
          <a:xfrm>
            <a:off x="932112" y="1136885"/>
            <a:ext cx="7873792" cy="170751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just" defTabSz="1219200">
              <a:lnSpc>
                <a:spcPct val="150000"/>
              </a:lnSpc>
              <a:defRPr/>
            </a:pPr>
            <a:r>
              <a:rPr lang="es-MX" dirty="0">
                <a:solidFill>
                  <a:schemeClr val="tx1">
                    <a:lumMod val="65000"/>
                    <a:lumOff val="35000"/>
                  </a:schemeClr>
                </a:solidFill>
                <a:latin typeface="Montserrat" panose="00000500000000000000" pitchFamily="2" charset="0"/>
                <a:ea typeface="Calibri" panose="020F0502020204030204" pitchFamily="34" charset="0"/>
                <a:cs typeface="Arial-BoldMT"/>
              </a:rPr>
              <a:t>La construcción de género, es el conjunto de características, roles, actitudes,  valores y símbolos que conforman </a:t>
            </a:r>
            <a:r>
              <a:rPr lang="es-MX" b="1" dirty="0">
                <a:solidFill>
                  <a:schemeClr val="tx1">
                    <a:lumMod val="65000"/>
                    <a:lumOff val="35000"/>
                  </a:schemeClr>
                </a:solidFill>
                <a:latin typeface="Montserrat" panose="00000500000000000000" pitchFamily="2" charset="0"/>
                <a:ea typeface="Calibri" panose="020F0502020204030204" pitchFamily="34" charset="0"/>
                <a:cs typeface="Arial-BoldMT"/>
              </a:rPr>
              <a:t>el deber ser </a:t>
            </a:r>
            <a:r>
              <a:rPr lang="es-MX" dirty="0">
                <a:solidFill>
                  <a:schemeClr val="tx1">
                    <a:lumMod val="65000"/>
                    <a:lumOff val="35000"/>
                  </a:schemeClr>
                </a:solidFill>
                <a:latin typeface="Montserrat" panose="00000500000000000000" pitchFamily="2" charset="0"/>
                <a:ea typeface="Calibri" panose="020F0502020204030204" pitchFamily="34" charset="0"/>
                <a:cs typeface="Arial-BoldMT"/>
              </a:rPr>
              <a:t>de cada hombre y  cada mujer, impuestos dicotómicamente a cada sexo mediante el proceso de socialización</a:t>
            </a:r>
            <a:endParaRPr lang="es-MX" dirty="0">
              <a:solidFill>
                <a:schemeClr val="tx1">
                  <a:lumMod val="65000"/>
                  <a:lumOff val="35000"/>
                </a:schemeClr>
              </a:solidFill>
              <a:latin typeface="Montserrat" panose="00000500000000000000" pitchFamily="2" charset="0"/>
              <a:cs typeface="Arial" panose="020B0604020202020204" pitchFamily="34" charset="0"/>
            </a:endParaRPr>
          </a:p>
        </p:txBody>
      </p:sp>
      <p:pic>
        <p:nvPicPr>
          <p:cNvPr id="6" name="Picture 4" descr="http://1.bp.blogspot.com/-q4xBuopiYhU/T3XFQFpS03I/AAAAAAAAABc/m9HcNWS94u0/s1600/la+buena+espo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49" y="2960104"/>
            <a:ext cx="3384376" cy="15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3"/>
          </a:lnRef>
          <a:fillRef idx="1">
            <a:schemeClr val="lt1"/>
          </a:fillRef>
          <a:effectRef idx="0">
            <a:schemeClr val="accent3"/>
          </a:effectRef>
          <a:fontRef idx="minor">
            <a:schemeClr val="dk1"/>
          </a:fontRef>
        </p:style>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182" y="2762711"/>
            <a:ext cx="1459869" cy="1793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5"/>
          <p:cNvSpPr txBox="1">
            <a:spLocks noChangeArrowheads="1"/>
          </p:cNvSpPr>
          <p:nvPr/>
        </p:nvSpPr>
        <p:spPr bwMode="auto">
          <a:xfrm>
            <a:off x="1712216" y="4556587"/>
            <a:ext cx="1789112" cy="368300"/>
          </a:xfrm>
          <a:prstGeom prst="rect">
            <a:avLst/>
          </a:prstGeom>
          <a:noFill/>
          <a:ln w="9525">
            <a:solidFill>
              <a:schemeClr val="bg1"/>
            </a:solidFill>
            <a:miter lim="800000"/>
          </a:ln>
          <a:effectLst>
            <a:innerShdw blurRad="63500" dist="50800" dir="13500000">
              <a:prstClr val="black">
                <a:alpha val="50000"/>
              </a:prstClr>
            </a:inn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dirty="0">
                <a:solidFill>
                  <a:schemeClr val="tx1">
                    <a:lumMod val="65000"/>
                    <a:lumOff val="35000"/>
                  </a:schemeClr>
                </a:solidFill>
                <a:latin typeface="Montserrat" panose="00000500000000000000" pitchFamily="2" charset="0"/>
              </a:rPr>
              <a:t>Feminidad</a:t>
            </a:r>
          </a:p>
        </p:txBody>
      </p:sp>
      <p:sp>
        <p:nvSpPr>
          <p:cNvPr id="9" name="TextBox 9"/>
          <p:cNvSpPr txBox="1">
            <a:spLocks noChangeArrowheads="1"/>
          </p:cNvSpPr>
          <p:nvPr/>
        </p:nvSpPr>
        <p:spPr bwMode="auto">
          <a:xfrm>
            <a:off x="6190786" y="4599807"/>
            <a:ext cx="2057400" cy="368300"/>
          </a:xfrm>
          <a:prstGeom prst="rect">
            <a:avLst/>
          </a:prstGeom>
          <a:noFill/>
          <a:ln w="9525">
            <a:solidFill>
              <a:schemeClr val="bg1"/>
            </a:solidFill>
            <a:miter lim="800000"/>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s-MX" sz="1800" dirty="0">
                <a:solidFill>
                  <a:schemeClr val="tx1">
                    <a:lumMod val="65000"/>
                    <a:lumOff val="35000"/>
                  </a:schemeClr>
                </a:solidFill>
                <a:latin typeface="Montserrat" panose="00000500000000000000" pitchFamily="2" charset="0"/>
              </a:rPr>
              <a:t>Masculinidad</a:t>
            </a:r>
          </a:p>
        </p:txBody>
      </p:sp>
      <p:sp>
        <p:nvSpPr>
          <p:cNvPr id="4" name="Título 3">
            <a:extLst>
              <a:ext uri="{FF2B5EF4-FFF2-40B4-BE49-F238E27FC236}">
                <a16:creationId xmlns:a16="http://schemas.microsoft.com/office/drawing/2014/main" id="{EA28764F-74A7-4E69-B9E8-7491E3FCAE67}"/>
              </a:ext>
            </a:extLst>
          </p:cNvPr>
          <p:cNvSpPr>
            <a:spLocks noGrp="1"/>
          </p:cNvSpPr>
          <p:nvPr>
            <p:ph type="title"/>
          </p:nvPr>
        </p:nvSpPr>
        <p:spPr/>
        <p:txBody>
          <a:bodyPr/>
          <a:lstStyle/>
          <a:p>
            <a:r>
              <a:rPr lang="es-MX" dirty="0"/>
              <a:t>Causas: la construcción de género</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C0277-22AB-47DF-B1D6-46B9163D6E29}"/>
              </a:ext>
            </a:extLst>
          </p:cNvPr>
          <p:cNvSpPr>
            <a:spLocks noGrp="1"/>
          </p:cNvSpPr>
          <p:nvPr>
            <p:ph type="title"/>
          </p:nvPr>
        </p:nvSpPr>
        <p:spPr/>
        <p:txBody>
          <a:bodyPr/>
          <a:lstStyle/>
          <a:p>
            <a:r>
              <a:rPr lang="es-MX" dirty="0"/>
              <a:t>Causas: la construcción de género</a:t>
            </a:r>
          </a:p>
        </p:txBody>
      </p:sp>
      <p:grpSp>
        <p:nvGrpSpPr>
          <p:cNvPr id="4" name="Grupo 3">
            <a:extLst>
              <a:ext uri="{FF2B5EF4-FFF2-40B4-BE49-F238E27FC236}">
                <a16:creationId xmlns:a16="http://schemas.microsoft.com/office/drawing/2014/main" id="{87FD2E88-730D-404F-94F7-253BCC5EBE56}"/>
              </a:ext>
            </a:extLst>
          </p:cNvPr>
          <p:cNvGrpSpPr/>
          <p:nvPr/>
        </p:nvGrpSpPr>
        <p:grpSpPr>
          <a:xfrm>
            <a:off x="2723322" y="867663"/>
            <a:ext cx="6261653" cy="1825768"/>
            <a:chOff x="2184090" y="1"/>
            <a:chExt cx="6463446" cy="1738860"/>
          </a:xfrm>
        </p:grpSpPr>
        <p:sp>
          <p:nvSpPr>
            <p:cNvPr id="14" name="Rectángulo: esquinas superiores redondeadas 13">
              <a:extLst>
                <a:ext uri="{FF2B5EF4-FFF2-40B4-BE49-F238E27FC236}">
                  <a16:creationId xmlns:a16="http://schemas.microsoft.com/office/drawing/2014/main" id="{07714E9C-2109-4133-9CBC-39FADAF34A5F}"/>
                </a:ext>
              </a:extLst>
            </p:cNvPr>
            <p:cNvSpPr/>
            <p:nvPr/>
          </p:nvSpPr>
          <p:spPr>
            <a:xfrm rot="5400000">
              <a:off x="4627366" y="-2281309"/>
              <a:ext cx="1738860" cy="6301479"/>
            </a:xfrm>
            <a:prstGeom prst="round2SameRect">
              <a:avLst/>
            </a:prstGeom>
            <a:solidFill>
              <a:schemeClr val="bg1"/>
            </a:solidFill>
          </p:spPr>
          <p:style>
            <a:lnRef idx="1">
              <a:schemeClr val="accent3"/>
            </a:lnRef>
            <a:fillRef idx="2">
              <a:schemeClr val="accent3"/>
            </a:fillRef>
            <a:effectRef idx="1">
              <a:schemeClr val="accent3"/>
            </a:effectRef>
            <a:fontRef idx="minor">
              <a:schemeClr val="dk1">
                <a:hueOff val="0"/>
                <a:satOff val="0"/>
                <a:lumOff val="0"/>
                <a:alphaOff val="0"/>
              </a:schemeClr>
            </a:fontRef>
          </p:style>
          <p:txBody>
            <a:bodyPr/>
            <a:lstStyle/>
            <a:p>
              <a:endParaRPr lang="es-MX"/>
            </a:p>
          </p:txBody>
        </p:sp>
        <p:sp>
          <p:nvSpPr>
            <p:cNvPr id="15" name="Rectángulo: esquinas superiores redondeadas 4">
              <a:extLst>
                <a:ext uri="{FF2B5EF4-FFF2-40B4-BE49-F238E27FC236}">
                  <a16:creationId xmlns:a16="http://schemas.microsoft.com/office/drawing/2014/main" id="{5446434F-5021-40E9-9135-9B46646C9921}"/>
                </a:ext>
              </a:extLst>
            </p:cNvPr>
            <p:cNvSpPr txBox="1"/>
            <p:nvPr/>
          </p:nvSpPr>
          <p:spPr>
            <a:xfrm>
              <a:off x="2184090" y="115580"/>
              <a:ext cx="6463446" cy="13959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marR="0" lvl="1" indent="0" algn="just" defTabSz="914400" eaLnBrk="1" fontAlgn="auto" latinLnBrk="0" hangingPunct="1">
                <a:lnSpc>
                  <a:spcPct val="150000"/>
                </a:lnSpc>
                <a:spcBef>
                  <a:spcPct val="0"/>
                </a:spcBef>
                <a:spcAft>
                  <a:spcPts val="0"/>
                </a:spcAft>
                <a:buClrTx/>
                <a:buSzTx/>
                <a:buFontTx/>
                <a:buNone/>
              </a:pPr>
              <a:r>
                <a:rPr lang="es-MX" sz="1600" b="1" kern="1200" dirty="0">
                  <a:solidFill>
                    <a:srgbClr val="2F4636"/>
                  </a:solidFill>
                  <a:latin typeface="Montserrat" panose="00000500000000000000" pitchFamily="2" charset="0"/>
                </a:rPr>
                <a:t> </a:t>
              </a:r>
              <a:r>
                <a:rPr lang="es-MX" sz="1400" b="1" kern="1200" dirty="0">
                  <a:solidFill>
                    <a:schemeClr val="tx1">
                      <a:lumMod val="65000"/>
                      <a:lumOff val="35000"/>
                    </a:schemeClr>
                  </a:solidFill>
                  <a:latin typeface="Montserrat" panose="00000500000000000000" pitchFamily="2" charset="0"/>
                </a:rPr>
                <a:t>Estereotipos</a:t>
              </a:r>
            </a:p>
            <a:p>
              <a:pPr marL="171450" lvl="1" indent="0" algn="just" defTabSz="711200">
                <a:lnSpc>
                  <a:spcPct val="150000"/>
                </a:lnSpc>
                <a:spcBef>
                  <a:spcPct val="0"/>
                </a:spcBef>
                <a:spcAft>
                  <a:spcPct val="15000"/>
                </a:spcAft>
                <a:buNone/>
              </a:pPr>
              <a:r>
                <a:rPr lang="es-MX" sz="1400" b="1" kern="1200" dirty="0">
                  <a:solidFill>
                    <a:schemeClr val="tx1">
                      <a:lumMod val="65000"/>
                      <a:lumOff val="35000"/>
                    </a:schemeClr>
                  </a:solidFill>
                  <a:latin typeface="Montserrat" panose="00000500000000000000" pitchFamily="2" charset="0"/>
                </a:rPr>
                <a:t>Ideas preconcebidas atribuidos, que reflejan las creencias populares sobre las actividades, roles y rasgos característicos basados en el deber ser  y que distinguen a las mujeres de los hombres.</a:t>
              </a:r>
            </a:p>
          </p:txBody>
        </p:sp>
      </p:grpSp>
      <p:grpSp>
        <p:nvGrpSpPr>
          <p:cNvPr id="5" name="Grupo 4">
            <a:extLst>
              <a:ext uri="{FF2B5EF4-FFF2-40B4-BE49-F238E27FC236}">
                <a16:creationId xmlns:a16="http://schemas.microsoft.com/office/drawing/2014/main" id="{AA9434BE-F74E-4474-A1A8-6B9BE62500C1}"/>
              </a:ext>
            </a:extLst>
          </p:cNvPr>
          <p:cNvGrpSpPr/>
          <p:nvPr/>
        </p:nvGrpSpPr>
        <p:grpSpPr>
          <a:xfrm>
            <a:off x="851216" y="989019"/>
            <a:ext cx="1766797" cy="1581016"/>
            <a:chOff x="216501" y="78099"/>
            <a:chExt cx="1766797" cy="1581016"/>
          </a:xfrm>
        </p:grpSpPr>
        <p:sp>
          <p:nvSpPr>
            <p:cNvPr id="12" name="Rectángulo: esquinas redondeadas 11">
              <a:extLst>
                <a:ext uri="{FF2B5EF4-FFF2-40B4-BE49-F238E27FC236}">
                  <a16:creationId xmlns:a16="http://schemas.microsoft.com/office/drawing/2014/main" id="{374EFE02-B531-4605-80C3-0E5564337E45}"/>
                </a:ext>
              </a:extLst>
            </p:cNvPr>
            <p:cNvSpPr/>
            <p:nvPr/>
          </p:nvSpPr>
          <p:spPr>
            <a:xfrm>
              <a:off x="216501" y="78099"/>
              <a:ext cx="1766797" cy="1581016"/>
            </a:xfrm>
            <a:prstGeom prst="roundRect">
              <a:avLst/>
            </a:prstGeom>
            <a:blipFill rotWithShape="0">
              <a:blip r:embed="rId2"/>
              <a:stretch>
                <a:fillRect/>
              </a:stretch>
            </a:blipFill>
          </p:spPr>
          <p:style>
            <a:lnRef idx="1">
              <a:schemeClr val="accent4"/>
            </a:lnRef>
            <a:fillRef idx="2">
              <a:schemeClr val="accent4"/>
            </a:fillRef>
            <a:effectRef idx="1">
              <a:schemeClr val="accent4"/>
            </a:effectRef>
            <a:fontRef idx="minor">
              <a:schemeClr val="dk1"/>
            </a:fontRef>
          </p:style>
          <p:txBody>
            <a:bodyPr/>
            <a:lstStyle/>
            <a:p>
              <a:endParaRPr lang="es-MX"/>
            </a:p>
          </p:txBody>
        </p:sp>
        <p:sp>
          <p:nvSpPr>
            <p:cNvPr id="13" name="Rectángulo: esquinas redondeadas 6">
              <a:extLst>
                <a:ext uri="{FF2B5EF4-FFF2-40B4-BE49-F238E27FC236}">
                  <a16:creationId xmlns:a16="http://schemas.microsoft.com/office/drawing/2014/main" id="{89717960-EBF8-4F2C-B54C-DAAED4553106}"/>
                </a:ext>
              </a:extLst>
            </p:cNvPr>
            <p:cNvSpPr txBox="1"/>
            <p:nvPr/>
          </p:nvSpPr>
          <p:spPr>
            <a:xfrm>
              <a:off x="293680" y="155278"/>
              <a:ext cx="1612439" cy="142665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es-MX" sz="2000" b="1" kern="1200" dirty="0">
                <a:solidFill>
                  <a:schemeClr val="tx1"/>
                </a:solidFill>
                <a:latin typeface="+mj-lt"/>
              </a:endParaRPr>
            </a:p>
          </p:txBody>
        </p:sp>
      </p:grpSp>
      <p:grpSp>
        <p:nvGrpSpPr>
          <p:cNvPr id="6" name="Grupo 5">
            <a:extLst>
              <a:ext uri="{FF2B5EF4-FFF2-40B4-BE49-F238E27FC236}">
                <a16:creationId xmlns:a16="http://schemas.microsoft.com/office/drawing/2014/main" id="{3E1FACE6-5A86-438F-AEFE-026500F971D8}"/>
              </a:ext>
            </a:extLst>
          </p:cNvPr>
          <p:cNvGrpSpPr/>
          <p:nvPr/>
        </p:nvGrpSpPr>
        <p:grpSpPr>
          <a:xfrm>
            <a:off x="2800664" y="2780550"/>
            <a:ext cx="6184311" cy="2060728"/>
            <a:chOff x="2266489" y="1825980"/>
            <a:chExt cx="6184311" cy="2060728"/>
          </a:xfrm>
          <a:scene3d>
            <a:camera prst="orthographicFront">
              <a:rot lat="0" lon="0" rev="0"/>
            </a:camera>
            <a:lightRig rig="chilly" dir="t">
              <a:rot lat="0" lon="0" rev="18480000"/>
            </a:lightRig>
          </a:scene3d>
        </p:grpSpPr>
        <p:sp>
          <p:nvSpPr>
            <p:cNvPr id="10" name="Rectángulo: esquinas superiores redondeadas 9">
              <a:extLst>
                <a:ext uri="{FF2B5EF4-FFF2-40B4-BE49-F238E27FC236}">
                  <a16:creationId xmlns:a16="http://schemas.microsoft.com/office/drawing/2014/main" id="{8300289B-42DB-46E7-9F1A-5075D11F7A35}"/>
                </a:ext>
              </a:extLst>
            </p:cNvPr>
            <p:cNvSpPr/>
            <p:nvPr/>
          </p:nvSpPr>
          <p:spPr>
            <a:xfrm rot="5400000">
              <a:off x="4406403" y="-234365"/>
              <a:ext cx="1984052" cy="6104742"/>
            </a:xfrm>
            <a:prstGeom prst="round2SameRect">
              <a:avLst/>
            </a:prstGeom>
            <a:gradFill flip="none" rotWithShape="1">
              <a:gsLst>
                <a:gs pos="0">
                  <a:schemeClr val="accent4">
                    <a:tint val="1000"/>
                    <a:satMod val="100000"/>
                  </a:schemeClr>
                </a:gs>
                <a:gs pos="68000">
                  <a:schemeClr val="accent4">
                    <a:tint val="77000"/>
                    <a:satMod val="100000"/>
                  </a:schemeClr>
                </a:gs>
                <a:gs pos="81000">
                  <a:schemeClr val="accent4">
                    <a:tint val="79000"/>
                    <a:satMod val="100000"/>
                  </a:schemeClr>
                </a:gs>
                <a:gs pos="86000">
                  <a:schemeClr val="accent4">
                    <a:tint val="73000"/>
                    <a:satMod val="100000"/>
                  </a:schemeClr>
                </a:gs>
                <a:gs pos="100000">
                  <a:schemeClr val="accent4">
                    <a:tint val="35000"/>
                    <a:satMod val="100000"/>
                  </a:schemeClr>
                </a:gs>
              </a:gsLst>
              <a:path path="circle">
                <a:fillToRect l="50000" t="50000" r="50000" b="50000"/>
              </a:path>
              <a:tileRect/>
            </a:gradFill>
            <a:ln>
              <a:noFill/>
            </a:ln>
            <a:effectLst/>
            <a:sp3d prstMaterial="clear">
              <a:bevelT h="63500"/>
            </a:sp3d>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a:lstStyle/>
            <a:p>
              <a:endParaRPr lang="es-MX"/>
            </a:p>
          </p:txBody>
        </p:sp>
        <p:sp>
          <p:nvSpPr>
            <p:cNvPr id="11" name="Rectángulo: esquinas superiores redondeadas 8">
              <a:extLst>
                <a:ext uri="{FF2B5EF4-FFF2-40B4-BE49-F238E27FC236}">
                  <a16:creationId xmlns:a16="http://schemas.microsoft.com/office/drawing/2014/main" id="{C1063F48-3711-41A1-8EC4-38D32C684330}"/>
                </a:ext>
              </a:extLst>
            </p:cNvPr>
            <p:cNvSpPr txBox="1"/>
            <p:nvPr/>
          </p:nvSpPr>
          <p:spPr>
            <a:xfrm>
              <a:off x="2266489" y="1825980"/>
              <a:ext cx="6005839" cy="206072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just" defTabSz="711200">
                <a:lnSpc>
                  <a:spcPct val="150000"/>
                </a:lnSpc>
                <a:spcBef>
                  <a:spcPct val="0"/>
                </a:spcBef>
                <a:spcAft>
                  <a:spcPct val="15000"/>
                </a:spcAft>
                <a:buFontTx/>
                <a:buNone/>
              </a:pPr>
              <a:r>
                <a:rPr lang="es-MX" sz="1400" b="1" kern="1200" dirty="0">
                  <a:solidFill>
                    <a:schemeClr val="tx1">
                      <a:lumMod val="65000"/>
                      <a:lumOff val="35000"/>
                    </a:schemeClr>
                  </a:solidFill>
                  <a:latin typeface="Montserrat" panose="00000500000000000000" pitchFamily="2" charset="0"/>
                </a:rPr>
                <a:t>Rol</a:t>
              </a:r>
            </a:p>
            <a:p>
              <a:pPr marL="171450" lvl="1" indent="-171450" algn="just" defTabSz="711200">
                <a:lnSpc>
                  <a:spcPct val="150000"/>
                </a:lnSpc>
                <a:spcBef>
                  <a:spcPct val="0"/>
                </a:spcBef>
                <a:spcAft>
                  <a:spcPct val="15000"/>
                </a:spcAft>
                <a:buFontTx/>
                <a:buNone/>
              </a:pPr>
              <a:r>
                <a:rPr lang="es-MX" sz="1400" b="1" kern="1200" dirty="0">
                  <a:solidFill>
                    <a:schemeClr val="tx1">
                      <a:lumMod val="65000"/>
                      <a:lumOff val="35000"/>
                    </a:schemeClr>
                  </a:solidFill>
                  <a:latin typeface="Montserrat" panose="00000500000000000000" pitchFamily="2" charset="0"/>
                </a:rPr>
                <a:t>  Papel o función que una persona juega en la sociedad, basado en un sistema de valores y costumbres culturales. Son las tareas socialmente asignadas, que se espera que cumplan mujeres y hombres. </a:t>
              </a:r>
            </a:p>
          </p:txBody>
        </p:sp>
      </p:grpSp>
      <p:grpSp>
        <p:nvGrpSpPr>
          <p:cNvPr id="7" name="Grupo 6">
            <a:extLst>
              <a:ext uri="{FF2B5EF4-FFF2-40B4-BE49-F238E27FC236}">
                <a16:creationId xmlns:a16="http://schemas.microsoft.com/office/drawing/2014/main" id="{ADC36AB1-D8AD-4F26-AE90-1C5CE7E7FE95}"/>
              </a:ext>
            </a:extLst>
          </p:cNvPr>
          <p:cNvGrpSpPr/>
          <p:nvPr/>
        </p:nvGrpSpPr>
        <p:grpSpPr>
          <a:xfrm>
            <a:off x="826849" y="2954984"/>
            <a:ext cx="1815532" cy="1629984"/>
            <a:chOff x="292674" y="1920845"/>
            <a:chExt cx="1815532" cy="1629984"/>
          </a:xfrm>
        </p:grpSpPr>
        <p:sp>
          <p:nvSpPr>
            <p:cNvPr id="8" name="Rectángulo: esquinas redondeadas 7">
              <a:extLst>
                <a:ext uri="{FF2B5EF4-FFF2-40B4-BE49-F238E27FC236}">
                  <a16:creationId xmlns:a16="http://schemas.microsoft.com/office/drawing/2014/main" id="{D10475D5-6867-416D-803C-5A38DB55EA58}"/>
                </a:ext>
              </a:extLst>
            </p:cNvPr>
            <p:cNvSpPr/>
            <p:nvPr/>
          </p:nvSpPr>
          <p:spPr>
            <a:xfrm>
              <a:off x="292674" y="1920845"/>
              <a:ext cx="1815532" cy="1629984"/>
            </a:xfrm>
            <a:prstGeom prst="roundRect">
              <a:avLst/>
            </a:prstGeom>
            <a:blipFill rotWithShape="0">
              <a:blip r:embed="rId3"/>
              <a:stretch>
                <a:fillRect/>
              </a:stretch>
            </a:blipFill>
          </p:spPr>
          <p:style>
            <a:lnRef idx="1">
              <a:schemeClr val="accent3"/>
            </a:lnRef>
            <a:fillRef idx="2">
              <a:schemeClr val="accent3"/>
            </a:fillRef>
            <a:effectRef idx="1">
              <a:schemeClr val="accent3"/>
            </a:effectRef>
            <a:fontRef idx="minor">
              <a:schemeClr val="dk1"/>
            </a:fontRef>
          </p:style>
          <p:txBody>
            <a:bodyPr/>
            <a:lstStyle/>
            <a:p>
              <a:endParaRPr lang="es-MX"/>
            </a:p>
          </p:txBody>
        </p:sp>
        <p:sp>
          <p:nvSpPr>
            <p:cNvPr id="9" name="Rectángulo: esquinas redondeadas 10">
              <a:extLst>
                <a:ext uri="{FF2B5EF4-FFF2-40B4-BE49-F238E27FC236}">
                  <a16:creationId xmlns:a16="http://schemas.microsoft.com/office/drawing/2014/main" id="{71A12A2F-DB45-42C5-87F0-8009BF999517}"/>
                </a:ext>
              </a:extLst>
            </p:cNvPr>
            <p:cNvSpPr txBox="1"/>
            <p:nvPr/>
          </p:nvSpPr>
          <p:spPr>
            <a:xfrm>
              <a:off x="372243" y="2000414"/>
              <a:ext cx="1656394" cy="147084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es-MX" sz="2000" b="1" kern="1200" dirty="0">
                <a:solidFill>
                  <a:schemeClr val="tx1"/>
                </a:solidFill>
                <a:latin typeface="+mj-lt"/>
              </a:endParaRPr>
            </a:p>
          </p:txBody>
        </p:sp>
      </p:grpSp>
    </p:spTree>
    <p:extLst>
      <p:ext uri="{BB962C8B-B14F-4D97-AF65-F5344CB8AC3E}">
        <p14:creationId xmlns:p14="http://schemas.microsoft.com/office/powerpoint/2010/main" val="3411429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3E758-8F02-4DE3-8F19-11E3DB879DD6}"/>
              </a:ext>
            </a:extLst>
          </p:cNvPr>
          <p:cNvSpPr>
            <a:spLocks noGrp="1"/>
          </p:cNvSpPr>
          <p:nvPr>
            <p:ph type="title"/>
          </p:nvPr>
        </p:nvSpPr>
        <p:spPr/>
        <p:txBody>
          <a:bodyPr/>
          <a:lstStyle/>
          <a:p>
            <a:r>
              <a:rPr lang="es-MX" dirty="0"/>
              <a:t>Roles y estereotipos de género</a:t>
            </a:r>
          </a:p>
        </p:txBody>
      </p:sp>
      <p:graphicFrame>
        <p:nvGraphicFramePr>
          <p:cNvPr id="5" name="Tabla 4"/>
          <p:cNvGraphicFramePr>
            <a:graphicFrameLocks noGrp="1"/>
          </p:cNvGraphicFramePr>
          <p:nvPr>
            <p:extLst>
              <p:ext uri="{D42A27DB-BD31-4B8C-83A1-F6EECF244321}">
                <p14:modId xmlns:p14="http://schemas.microsoft.com/office/powerpoint/2010/main" val="1398461812"/>
              </p:ext>
            </p:extLst>
          </p:nvPr>
        </p:nvGraphicFramePr>
        <p:xfrm>
          <a:off x="710347" y="1146412"/>
          <a:ext cx="7687396" cy="3792933"/>
        </p:xfrm>
        <a:graphic>
          <a:graphicData uri="http://schemas.openxmlformats.org/drawingml/2006/table">
            <a:tbl>
              <a:tblPr firstRow="1" bandRow="1">
                <a:tableStyleId>{F5AB1C69-6EDB-4FF4-983F-18BD219EF322}</a:tableStyleId>
              </a:tblPr>
              <a:tblGrid>
                <a:gridCol w="1658895">
                  <a:extLst>
                    <a:ext uri="{9D8B030D-6E8A-4147-A177-3AD203B41FA5}">
                      <a16:colId xmlns:a16="http://schemas.microsoft.com/office/drawing/2014/main" val="20000"/>
                    </a:ext>
                  </a:extLst>
                </a:gridCol>
                <a:gridCol w="3541568">
                  <a:extLst>
                    <a:ext uri="{9D8B030D-6E8A-4147-A177-3AD203B41FA5}">
                      <a16:colId xmlns:a16="http://schemas.microsoft.com/office/drawing/2014/main" val="20001"/>
                    </a:ext>
                  </a:extLst>
                </a:gridCol>
                <a:gridCol w="2486933">
                  <a:extLst>
                    <a:ext uri="{9D8B030D-6E8A-4147-A177-3AD203B41FA5}">
                      <a16:colId xmlns:a16="http://schemas.microsoft.com/office/drawing/2014/main" val="20002"/>
                    </a:ext>
                  </a:extLst>
                </a:gridCol>
              </a:tblGrid>
              <a:tr h="348910">
                <a:tc>
                  <a:txBody>
                    <a:bodyPr/>
                    <a:lstStyle/>
                    <a:p>
                      <a:pPr algn="ctr"/>
                      <a:endParaRPr lang="es-MX" sz="1800" dirty="0">
                        <a:solidFill>
                          <a:schemeClr val="tx1"/>
                        </a:solidFill>
                        <a:latin typeface="Montserrat" panose="00000500000000000000" pitchFamily="2" charset="0"/>
                      </a:endParaRPr>
                    </a:p>
                  </a:txBody>
                  <a:tcPr anchor="ctr">
                    <a:solidFill>
                      <a:schemeClr val="accent2">
                        <a:lumMod val="40000"/>
                        <a:lumOff val="60000"/>
                      </a:schemeClr>
                    </a:solidFill>
                  </a:tcPr>
                </a:tc>
                <a:tc>
                  <a:txBody>
                    <a:bodyPr/>
                    <a:lstStyle/>
                    <a:p>
                      <a:pPr algn="ctr"/>
                      <a:r>
                        <a:rPr lang="es-MX" sz="1800" dirty="0">
                          <a:solidFill>
                            <a:schemeClr val="tx1"/>
                          </a:solidFill>
                          <a:latin typeface="Montserrat" panose="00000500000000000000" pitchFamily="2" charset="0"/>
                        </a:rPr>
                        <a:t>Mujeres</a:t>
                      </a:r>
                    </a:p>
                  </a:txBody>
                  <a:tcPr>
                    <a:solidFill>
                      <a:schemeClr val="accent2">
                        <a:lumMod val="40000"/>
                        <a:lumOff val="60000"/>
                      </a:schemeClr>
                    </a:solidFill>
                  </a:tcPr>
                </a:tc>
                <a:tc>
                  <a:txBody>
                    <a:bodyPr/>
                    <a:lstStyle/>
                    <a:p>
                      <a:pPr algn="ctr"/>
                      <a:r>
                        <a:rPr lang="es-MX" sz="1800" dirty="0">
                          <a:solidFill>
                            <a:schemeClr val="tx1"/>
                          </a:solidFill>
                          <a:latin typeface="Montserrat" panose="00000500000000000000" pitchFamily="2" charset="0"/>
                        </a:rPr>
                        <a:t>Hombres</a:t>
                      </a:r>
                      <a:r>
                        <a:rPr lang="es-MX" sz="1800" baseline="0" dirty="0">
                          <a:solidFill>
                            <a:schemeClr val="tx1"/>
                          </a:solidFill>
                          <a:latin typeface="Montserrat" panose="00000500000000000000" pitchFamily="2" charset="0"/>
                        </a:rPr>
                        <a:t> </a:t>
                      </a:r>
                      <a:endParaRPr lang="es-MX" sz="1800" dirty="0">
                        <a:solidFill>
                          <a:schemeClr val="tx1"/>
                        </a:solidFill>
                        <a:latin typeface="Montserrat" panose="00000500000000000000" pitchFamily="2" charset="0"/>
                      </a:endParaRPr>
                    </a:p>
                  </a:txBody>
                  <a:tcPr>
                    <a:solidFill>
                      <a:schemeClr val="accent2">
                        <a:lumMod val="40000"/>
                        <a:lumOff val="60000"/>
                      </a:schemeClr>
                    </a:solidFill>
                  </a:tcPr>
                </a:tc>
                <a:extLst>
                  <a:ext uri="{0D108BD9-81ED-4DB2-BD59-A6C34878D82A}">
                    <a16:rowId xmlns:a16="http://schemas.microsoft.com/office/drawing/2014/main" val="10000"/>
                  </a:ext>
                </a:extLst>
              </a:tr>
              <a:tr h="1715474">
                <a:tc>
                  <a:txBody>
                    <a:bodyPr/>
                    <a:lstStyle/>
                    <a:p>
                      <a:pPr algn="ctr"/>
                      <a:r>
                        <a:rPr lang="es-MX" sz="1400" b="1" dirty="0">
                          <a:solidFill>
                            <a:schemeClr val="tx1">
                              <a:lumMod val="65000"/>
                              <a:lumOff val="35000"/>
                            </a:schemeClr>
                          </a:solidFill>
                          <a:latin typeface="Montserrat" panose="00000500000000000000" pitchFamily="2" charset="0"/>
                        </a:rPr>
                        <a:t>Estereotipos</a:t>
                      </a:r>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Coqueta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Subordinada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Dependiente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Sumisa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Obediente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Torpe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Pasiva sexualmente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Emocional</a:t>
                      </a:r>
                    </a:p>
                  </a:txBody>
                  <a:tcPr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Conquistador</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Poderoso</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Independiente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Dominador</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Rebelde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Inteligente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Activo sexualmente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Racional</a:t>
                      </a:r>
                    </a:p>
                  </a:txBody>
                  <a:tcPr anchor="ctr">
                    <a:solidFill>
                      <a:schemeClr val="accent2">
                        <a:lumMod val="40000"/>
                        <a:lumOff val="60000"/>
                      </a:schemeClr>
                    </a:solidFill>
                  </a:tcPr>
                </a:tc>
                <a:extLst>
                  <a:ext uri="{0D108BD9-81ED-4DB2-BD59-A6C34878D82A}">
                    <a16:rowId xmlns:a16="http://schemas.microsoft.com/office/drawing/2014/main" val="10001"/>
                  </a:ext>
                </a:extLst>
              </a:tr>
              <a:tr h="1628853">
                <a:tc>
                  <a:txBody>
                    <a:bodyPr/>
                    <a:lstStyle/>
                    <a:p>
                      <a:pPr algn="ctr"/>
                      <a:r>
                        <a:rPr lang="es-MX" sz="1400" b="1" dirty="0">
                          <a:solidFill>
                            <a:schemeClr val="tx1">
                              <a:lumMod val="65000"/>
                              <a:lumOff val="35000"/>
                            </a:schemeClr>
                          </a:solidFill>
                          <a:latin typeface="Montserrat" panose="00000500000000000000" pitchFamily="2" charset="0"/>
                        </a:rPr>
                        <a:t>Roles</a:t>
                      </a:r>
                    </a:p>
                    <a:p>
                      <a:pPr algn="ctr"/>
                      <a:endParaRPr lang="es-MX" sz="1400" dirty="0">
                        <a:solidFill>
                          <a:schemeClr val="tx1"/>
                        </a:solidFill>
                        <a:latin typeface="Montserrat" panose="00000500000000000000" pitchFamily="2" charset="0"/>
                      </a:endParaRPr>
                    </a:p>
                    <a:p>
                      <a:pPr algn="ctr"/>
                      <a:endParaRPr lang="es-MX" sz="1400" dirty="0">
                        <a:solidFill>
                          <a:schemeClr val="tx1"/>
                        </a:solidFill>
                        <a:latin typeface="Montserrat" panose="00000500000000000000" pitchFamily="2" charset="0"/>
                      </a:endParaRPr>
                    </a:p>
                  </a:txBody>
                  <a:tcPr>
                    <a:solidFill>
                      <a:schemeClr val="accent2">
                        <a:lumMod val="40000"/>
                        <a:lumOff val="60000"/>
                      </a:schemeClr>
                    </a:solidFill>
                  </a:tcPr>
                </a:tc>
                <a:tc>
                  <a:txBody>
                    <a:bodyPr/>
                    <a:lstStyle/>
                    <a:p>
                      <a:r>
                        <a:rPr lang="es-MX" sz="1400" dirty="0">
                          <a:solidFill>
                            <a:schemeClr val="tx1"/>
                          </a:solidFill>
                          <a:latin typeface="Montserrat" panose="00000500000000000000" pitchFamily="2" charset="0"/>
                        </a:rPr>
                        <a:t>Distribuir la riqueza</a:t>
                      </a:r>
                    </a:p>
                    <a:p>
                      <a:r>
                        <a:rPr lang="es-MX" sz="1400" dirty="0">
                          <a:solidFill>
                            <a:schemeClr val="tx1"/>
                          </a:solidFill>
                          <a:latin typeface="Montserrat" panose="00000500000000000000" pitchFamily="2" charset="0"/>
                        </a:rPr>
                        <a:t>Acatar y obedecer</a:t>
                      </a:r>
                    </a:p>
                    <a:p>
                      <a:r>
                        <a:rPr lang="es-MX" sz="1400" dirty="0">
                          <a:solidFill>
                            <a:schemeClr val="tx1"/>
                          </a:solidFill>
                          <a:latin typeface="Montserrat" panose="00000500000000000000" pitchFamily="2" charset="0"/>
                        </a:rPr>
                        <a:t>Ser madres, esposas, amas de casa</a:t>
                      </a:r>
                    </a:p>
                    <a:p>
                      <a:r>
                        <a:rPr lang="es-MX" sz="1400" dirty="0">
                          <a:solidFill>
                            <a:schemeClr val="tx1"/>
                          </a:solidFill>
                          <a:latin typeface="Montserrat" panose="00000500000000000000" pitchFamily="2" charset="0"/>
                        </a:rPr>
                        <a:t>Realizar el trabajos no remunerados, voluntarios o complementarios</a:t>
                      </a:r>
                    </a:p>
                  </a:txBody>
                  <a:tcPr anchor="ctr">
                    <a:solidFill>
                      <a:schemeClr val="accent2">
                        <a:lumMod val="40000"/>
                        <a:lumOff val="60000"/>
                      </a:schemeClr>
                    </a:solidFill>
                  </a:tcPr>
                </a:tc>
                <a:tc>
                  <a:txBody>
                    <a:bodyPr/>
                    <a:lstStyle/>
                    <a:p>
                      <a:r>
                        <a:rPr lang="es-MX" sz="1400" dirty="0">
                          <a:solidFill>
                            <a:schemeClr val="tx1"/>
                          </a:solidFill>
                          <a:latin typeface="Montserrat" panose="00000500000000000000" pitchFamily="2" charset="0"/>
                        </a:rPr>
                        <a:t>Generar la riqueza</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Tomar decisiones y mandar.</a:t>
                      </a:r>
                    </a:p>
                    <a:p>
                      <a:r>
                        <a:rPr lang="es-MX" sz="1400" dirty="0">
                          <a:solidFill>
                            <a:schemeClr val="tx1"/>
                          </a:solidFill>
                          <a:latin typeface="Montserrat" panose="00000500000000000000" pitchFamily="2" charset="0"/>
                        </a:rPr>
                        <a:t>Ser proveedores, jefes de familia. políticos, líderes,  </a:t>
                      </a:r>
                    </a:p>
                    <a:p>
                      <a:r>
                        <a:rPr lang="es-MX" sz="1400" dirty="0">
                          <a:solidFill>
                            <a:schemeClr val="tx1"/>
                          </a:solidFill>
                          <a:latin typeface="Montserrat" panose="00000500000000000000" pitchFamily="2" charset="0"/>
                        </a:rPr>
                        <a:t>Realizar trabajos remunerados, </a:t>
                      </a: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pic>
        <p:nvPicPr>
          <p:cNvPr id="6" name="Imagen 5"/>
          <p:cNvPicPr>
            <a:picLocks noChangeAspect="1"/>
          </p:cNvPicPr>
          <p:nvPr/>
        </p:nvPicPr>
        <p:blipFill>
          <a:blip r:embed="rId2"/>
          <a:stretch>
            <a:fillRect/>
          </a:stretch>
        </p:blipFill>
        <p:spPr>
          <a:xfrm>
            <a:off x="900793" y="2097098"/>
            <a:ext cx="1161161" cy="973650"/>
          </a:xfrm>
          <a:prstGeom prst="rect">
            <a:avLst/>
          </a:prstGeom>
        </p:spPr>
      </p:pic>
      <p:pic>
        <p:nvPicPr>
          <p:cNvPr id="7" name="Imagen 6"/>
          <p:cNvPicPr>
            <a:picLocks noChangeAspect="1"/>
          </p:cNvPicPr>
          <p:nvPr/>
        </p:nvPicPr>
        <p:blipFill>
          <a:blip r:embed="rId3"/>
          <a:stretch>
            <a:fillRect/>
          </a:stretch>
        </p:blipFill>
        <p:spPr>
          <a:xfrm>
            <a:off x="974729" y="3708278"/>
            <a:ext cx="1065670" cy="1121883"/>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que_significa_hacer_algo_comonia_always_s82iF2ew-yk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923" y="1043517"/>
            <a:ext cx="7219666" cy="4061062"/>
          </a:xfrm>
          <a:prstGeom prst="rect">
            <a:avLst/>
          </a:prstGeom>
        </p:spPr>
      </p:pic>
      <p:sp>
        <p:nvSpPr>
          <p:cNvPr id="2" name="Título 1">
            <a:extLst>
              <a:ext uri="{FF2B5EF4-FFF2-40B4-BE49-F238E27FC236}">
                <a16:creationId xmlns:a16="http://schemas.microsoft.com/office/drawing/2014/main" id="{7DEFED3C-B2B8-498B-B275-FDE15ACF6D20}"/>
              </a:ext>
            </a:extLst>
          </p:cNvPr>
          <p:cNvSpPr>
            <a:spLocks noGrp="1"/>
          </p:cNvSpPr>
          <p:nvPr>
            <p:ph type="title"/>
          </p:nvPr>
        </p:nvSpPr>
        <p:spPr/>
        <p:txBody>
          <a:bodyPr/>
          <a:lstStyle/>
          <a:p>
            <a:r>
              <a:rPr lang="es-MX" dirty="0"/>
              <a:t>Video: Corre como niña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BF45453-0D6D-4B23-8765-AFE105635B31}"/>
              </a:ext>
            </a:extLst>
          </p:cNvPr>
          <p:cNvSpPr>
            <a:spLocks noGrp="1"/>
          </p:cNvSpPr>
          <p:nvPr>
            <p:ph type="title"/>
          </p:nvPr>
        </p:nvSpPr>
        <p:spPr/>
        <p:txBody>
          <a:bodyPr/>
          <a:lstStyle/>
          <a:p>
            <a:r>
              <a:rPr lang="es-MX" dirty="0"/>
              <a:t>Género y la violencia contra las mujeres</a:t>
            </a:r>
          </a:p>
        </p:txBody>
      </p:sp>
      <p:graphicFrame>
        <p:nvGraphicFramePr>
          <p:cNvPr id="10" name="2 Diagrama"/>
          <p:cNvGraphicFramePr/>
          <p:nvPr>
            <p:extLst>
              <p:ext uri="{D42A27DB-BD31-4B8C-83A1-F6EECF244321}">
                <p14:modId xmlns:p14="http://schemas.microsoft.com/office/powerpoint/2010/main" val="845949987"/>
              </p:ext>
            </p:extLst>
          </p:nvPr>
        </p:nvGraphicFramePr>
        <p:xfrm>
          <a:off x="666751" y="908050"/>
          <a:ext cx="8172449"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p:cNvSpPr txBox="1"/>
          <p:nvPr/>
        </p:nvSpPr>
        <p:spPr>
          <a:xfrm>
            <a:off x="767715" y="903681"/>
            <a:ext cx="3985260" cy="1106805"/>
          </a:xfrm>
          <a:prstGeom prst="rect">
            <a:avLst/>
          </a:prstGeom>
          <a:noFill/>
        </p:spPr>
        <p:txBody>
          <a:bodyPr wrap="square" rtlCol="0">
            <a:spAutoFit/>
          </a:bodyPr>
          <a:lstStyle/>
          <a:p>
            <a:pPr algn="just">
              <a:defRPr/>
            </a:pPr>
            <a:r>
              <a:rPr lang="es-MX" sz="2200" b="1" dirty="0">
                <a:solidFill>
                  <a:schemeClr val="tx1">
                    <a:lumMod val="65000"/>
                    <a:lumOff val="35000"/>
                  </a:schemeClr>
                </a:solidFill>
                <a:latin typeface="Montserrat" panose="00000500000000000000" pitchFamily="2" charset="0"/>
              </a:rPr>
              <a:t>De la imposición de roles y estereotipos surge la violencia de género</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p:nvPr/>
        </p:nvSpPr>
        <p:spPr>
          <a:xfrm>
            <a:off x="1162775" y="1610364"/>
            <a:ext cx="2843356" cy="2839064"/>
          </a:xfrm>
          <a:prstGeom prst="roundRect">
            <a:avLst>
              <a:gd name="adj" fmla="val 27945"/>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85000" lnSpcReduction="20000"/>
          </a:bodyPr>
          <a:lstStyle>
            <a:lvl1pPr marL="342900" indent="-342900" algn="l" defTabSz="685800" rtl="0" eaLnBrk="0" latinLnBrk="0" hangingPunct="0">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1pPr>
            <a:lvl2pPr marL="742950" indent="-28575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9pPr>
          </a:lstStyle>
          <a:p>
            <a:pPr indent="-228600" algn="ctr" defTabSz="914400" eaLnBrk="1" hangingPunct="1">
              <a:defRPr/>
            </a:pPr>
            <a:endParaRPr lang="en-US" sz="1400" dirty="0">
              <a:latin typeface="Montserrat" panose="00000500000000000000" pitchFamily="2" charset="0"/>
              <a:ea typeface="+mn-ea"/>
            </a:endParaRPr>
          </a:p>
          <a:p>
            <a:pPr marL="0" indent="0" algn="ctr" defTabSz="914400" eaLnBrk="1" hangingPunct="1">
              <a:buNone/>
              <a:defRPr/>
            </a:pPr>
            <a:r>
              <a:rPr lang="es-MX" sz="2200" dirty="0">
                <a:solidFill>
                  <a:schemeClr val="tx1">
                    <a:lumMod val="65000"/>
                    <a:lumOff val="35000"/>
                  </a:schemeClr>
                </a:solidFill>
                <a:latin typeface="Montserrat" panose="00000500000000000000" pitchFamily="2" charset="0"/>
                <a:ea typeface="+mn-ea"/>
              </a:rPr>
              <a:t>Esta</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jerarquía</a:t>
            </a:r>
            <a:r>
              <a:rPr lang="en-US" sz="2200" dirty="0">
                <a:solidFill>
                  <a:schemeClr val="tx1">
                    <a:lumMod val="65000"/>
                    <a:lumOff val="35000"/>
                  </a:schemeClr>
                </a:solidFill>
                <a:latin typeface="Montserrat" panose="00000500000000000000" pitchFamily="2" charset="0"/>
                <a:ea typeface="+mn-ea"/>
              </a:rPr>
              <a:t> de lo </a:t>
            </a:r>
            <a:r>
              <a:rPr lang="en-US" sz="2200" dirty="0" err="1">
                <a:solidFill>
                  <a:schemeClr val="tx1">
                    <a:lumMod val="65000"/>
                    <a:lumOff val="35000"/>
                  </a:schemeClr>
                </a:solidFill>
                <a:latin typeface="Montserrat" panose="00000500000000000000" pitchFamily="2" charset="0"/>
                <a:ea typeface="+mn-ea"/>
              </a:rPr>
              <a:t>masculino</a:t>
            </a:r>
            <a:r>
              <a:rPr lang="en-US" sz="2200" dirty="0">
                <a:solidFill>
                  <a:schemeClr val="tx1">
                    <a:lumMod val="65000"/>
                    <a:lumOff val="35000"/>
                  </a:schemeClr>
                </a:solidFill>
                <a:latin typeface="Montserrat" panose="00000500000000000000" pitchFamily="2" charset="0"/>
                <a:ea typeface="+mn-ea"/>
              </a:rPr>
              <a:t> vs  lo </a:t>
            </a:r>
            <a:r>
              <a:rPr lang="en-US" sz="2200" dirty="0" err="1">
                <a:solidFill>
                  <a:schemeClr val="tx1">
                    <a:lumMod val="65000"/>
                    <a:lumOff val="35000"/>
                  </a:schemeClr>
                </a:solidFill>
                <a:latin typeface="Montserrat" panose="00000500000000000000" pitchFamily="2" charset="0"/>
                <a:ea typeface="+mn-ea"/>
              </a:rPr>
              <a:t>femenino</a:t>
            </a:r>
            <a:r>
              <a:rPr lang="en-US" sz="2200" dirty="0">
                <a:solidFill>
                  <a:schemeClr val="tx1">
                    <a:lumMod val="65000"/>
                    <a:lumOff val="35000"/>
                  </a:schemeClr>
                </a:solidFill>
                <a:latin typeface="Montserrat" panose="00000500000000000000" pitchFamily="2" charset="0"/>
                <a:ea typeface="+mn-ea"/>
              </a:rPr>
              <a:t> se reproduce </a:t>
            </a:r>
            <a:r>
              <a:rPr lang="en-US" sz="2200" dirty="0" err="1">
                <a:solidFill>
                  <a:schemeClr val="tx1">
                    <a:lumMod val="65000"/>
                    <a:lumOff val="35000"/>
                  </a:schemeClr>
                </a:solidFill>
                <a:latin typeface="Montserrat" panose="00000500000000000000" pitchFamily="2" charset="0"/>
                <a:ea typeface="+mn-ea"/>
              </a:rPr>
              <a:t>en</a:t>
            </a:r>
            <a:r>
              <a:rPr lang="en-US" sz="2200" dirty="0">
                <a:solidFill>
                  <a:schemeClr val="tx1">
                    <a:lumMod val="65000"/>
                    <a:lumOff val="35000"/>
                  </a:schemeClr>
                </a:solidFill>
                <a:latin typeface="Montserrat" panose="00000500000000000000" pitchFamily="2" charset="0"/>
                <a:ea typeface="+mn-ea"/>
              </a:rPr>
              <a:t> la </a:t>
            </a:r>
            <a:r>
              <a:rPr lang="en-US" sz="2200" dirty="0" err="1">
                <a:solidFill>
                  <a:schemeClr val="tx1">
                    <a:lumMod val="65000"/>
                    <a:lumOff val="35000"/>
                  </a:schemeClr>
                </a:solidFill>
                <a:latin typeface="Montserrat" panose="00000500000000000000" pitchFamily="2" charset="0"/>
                <a:ea typeface="+mn-ea"/>
              </a:rPr>
              <a:t>calle</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el</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trabajo</a:t>
            </a:r>
            <a:r>
              <a:rPr lang="en-US" sz="2200" dirty="0">
                <a:solidFill>
                  <a:schemeClr val="tx1">
                    <a:lumMod val="65000"/>
                    <a:lumOff val="35000"/>
                  </a:schemeClr>
                </a:solidFill>
                <a:latin typeface="Montserrat" panose="00000500000000000000" pitchFamily="2" charset="0"/>
                <a:ea typeface="+mn-ea"/>
              </a:rPr>
              <a:t>, la casa y la </a:t>
            </a:r>
            <a:r>
              <a:rPr lang="en-US" sz="2200" dirty="0" err="1">
                <a:solidFill>
                  <a:schemeClr val="tx1">
                    <a:lumMod val="65000"/>
                    <a:lumOff val="35000"/>
                  </a:schemeClr>
                </a:solidFill>
                <a:latin typeface="Montserrat" panose="00000500000000000000" pitchFamily="2" charset="0"/>
                <a:ea typeface="+mn-ea"/>
              </a:rPr>
              <a:t>escuela</a:t>
            </a:r>
            <a:r>
              <a:rPr lang="en-US" sz="2200" dirty="0">
                <a:solidFill>
                  <a:schemeClr val="tx1">
                    <a:lumMod val="65000"/>
                    <a:lumOff val="35000"/>
                  </a:schemeClr>
                </a:solidFill>
                <a:latin typeface="Montserrat" panose="00000500000000000000" pitchFamily="2" charset="0"/>
                <a:ea typeface="+mn-ea"/>
              </a:rPr>
              <a:t>. De </a:t>
            </a:r>
            <a:r>
              <a:rPr lang="en-US" sz="2200" dirty="0" err="1">
                <a:solidFill>
                  <a:schemeClr val="tx1">
                    <a:lumMod val="65000"/>
                    <a:lumOff val="35000"/>
                  </a:schemeClr>
                </a:solidFill>
                <a:latin typeface="Montserrat" panose="00000500000000000000" pitchFamily="2" charset="0"/>
                <a:ea typeface="+mn-ea"/>
              </a:rPr>
              <a:t>esa</a:t>
            </a:r>
            <a:r>
              <a:rPr lang="en-US" sz="2200" dirty="0">
                <a:solidFill>
                  <a:schemeClr val="tx1">
                    <a:lumMod val="65000"/>
                    <a:lumOff val="35000"/>
                  </a:schemeClr>
                </a:solidFill>
                <a:latin typeface="Montserrat" panose="00000500000000000000" pitchFamily="2" charset="0"/>
                <a:ea typeface="+mn-ea"/>
              </a:rPr>
              <a:t>  forma se </a:t>
            </a:r>
            <a:r>
              <a:rPr lang="en-US" sz="2200" dirty="0" err="1">
                <a:solidFill>
                  <a:schemeClr val="tx1">
                    <a:lumMod val="65000"/>
                    <a:lumOff val="35000"/>
                  </a:schemeClr>
                </a:solidFill>
                <a:latin typeface="Montserrat" panose="00000500000000000000" pitchFamily="2" charset="0"/>
                <a:ea typeface="+mn-ea"/>
              </a:rPr>
              <a:t>normaliza</a:t>
            </a:r>
            <a:r>
              <a:rPr lang="en-US" sz="2200" dirty="0">
                <a:solidFill>
                  <a:schemeClr val="tx1">
                    <a:lumMod val="65000"/>
                    <a:lumOff val="35000"/>
                  </a:schemeClr>
                </a:solidFill>
                <a:latin typeface="Montserrat" panose="00000500000000000000" pitchFamily="2" charset="0"/>
                <a:ea typeface="+mn-ea"/>
              </a:rPr>
              <a:t> y </a:t>
            </a:r>
            <a:r>
              <a:rPr lang="en-US" sz="2200" dirty="0" err="1">
                <a:solidFill>
                  <a:schemeClr val="tx1">
                    <a:lumMod val="65000"/>
                    <a:lumOff val="35000"/>
                  </a:schemeClr>
                </a:solidFill>
                <a:latin typeface="Montserrat" panose="00000500000000000000" pitchFamily="2" charset="0"/>
                <a:ea typeface="+mn-ea"/>
              </a:rPr>
              <a:t>legitiman</a:t>
            </a:r>
            <a:r>
              <a:rPr lang="en-US" sz="2200" dirty="0">
                <a:solidFill>
                  <a:schemeClr val="tx1">
                    <a:lumMod val="65000"/>
                    <a:lumOff val="35000"/>
                  </a:schemeClr>
                </a:solidFill>
                <a:latin typeface="Montserrat" panose="00000500000000000000" pitchFamily="2" charset="0"/>
                <a:ea typeface="+mn-ea"/>
              </a:rPr>
              <a:t> las </a:t>
            </a:r>
            <a:r>
              <a:rPr lang="en-US" sz="2200" dirty="0" err="1">
                <a:latin typeface="Montserrat" panose="00000500000000000000" pitchFamily="2" charset="0"/>
                <a:ea typeface="+mn-ea"/>
              </a:rPr>
              <a:t>violencias</a:t>
            </a:r>
            <a:r>
              <a:rPr lang="en-US" sz="2200" dirty="0">
                <a:latin typeface="Montserrat" panose="00000500000000000000" pitchFamily="2" charset="0"/>
                <a:ea typeface="+mn-ea"/>
              </a:rPr>
              <a:t>.</a:t>
            </a:r>
          </a:p>
        </p:txBody>
      </p:sp>
      <p:pic>
        <p:nvPicPr>
          <p:cNvPr id="4" name="Imagen 3" descr="Texto&#10;&#10;Descripción generada automáticamente">
            <a:extLst>
              <a:ext uri="{FF2B5EF4-FFF2-40B4-BE49-F238E27FC236}">
                <a16:creationId xmlns:a16="http://schemas.microsoft.com/office/drawing/2014/main" id="{4E153985-5C76-47BF-9731-BC5AD06E29F3}"/>
              </a:ext>
            </a:extLst>
          </p:cNvPr>
          <p:cNvPicPr>
            <a:picLocks noChangeAspect="1"/>
          </p:cNvPicPr>
          <p:nvPr/>
        </p:nvPicPr>
        <p:blipFill>
          <a:blip r:embed="rId2"/>
          <a:stretch>
            <a:fillRect/>
          </a:stretch>
        </p:blipFill>
        <p:spPr>
          <a:xfrm>
            <a:off x="4318453" y="1362855"/>
            <a:ext cx="4825547" cy="3780645"/>
          </a:xfrm>
          <a:prstGeom prst="rect">
            <a:avLst/>
          </a:prstGeom>
        </p:spPr>
      </p:pic>
      <p:sp>
        <p:nvSpPr>
          <p:cNvPr id="8" name="Título 7">
            <a:extLst>
              <a:ext uri="{FF2B5EF4-FFF2-40B4-BE49-F238E27FC236}">
                <a16:creationId xmlns:a16="http://schemas.microsoft.com/office/drawing/2014/main" id="{3C8119BE-558F-4FD4-8550-7D9E536E4C23}"/>
              </a:ext>
            </a:extLst>
          </p:cNvPr>
          <p:cNvSpPr>
            <a:spLocks noGrp="1"/>
          </p:cNvSpPr>
          <p:nvPr>
            <p:ph type="title"/>
          </p:nvPr>
        </p:nvSpPr>
        <p:spPr/>
        <p:txBody>
          <a:bodyPr/>
          <a:lstStyle/>
          <a:p>
            <a:r>
              <a:rPr lang="es-MX" dirty="0"/>
              <a:t>Género y la violencia contra las mujeres</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03739"/>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900751" y="1256005"/>
            <a:ext cx="5459491" cy="3416320"/>
          </a:xfrm>
          <a:prstGeom prst="rect">
            <a:avLst/>
          </a:prstGeom>
          <a:noFill/>
        </p:spPr>
        <p:txBody>
          <a:bodyPr wrap="square" lIns="91440" tIns="45720" rIns="91440" bIns="45720" rtlCol="0" anchor="t">
            <a:spAutoFit/>
          </a:bodyPr>
          <a:lstStyle/>
          <a:p>
            <a:pPr algn="just"/>
            <a:r>
              <a:rPr lang="es-MX" dirty="0">
                <a:solidFill>
                  <a:schemeClr val="tx1">
                    <a:lumMod val="65000"/>
                    <a:lumOff val="35000"/>
                  </a:schemeClr>
                </a:solidFill>
                <a:latin typeface="Montserrat" panose="00000500000000000000" pitchFamily="2" charset="0"/>
              </a:rPr>
              <a:t>En muchas ocasiones, socialmente se culpabiliza a las mujeres por “incitar” algunas de estas prácticas agresivas por la forma en que visten, por las horas en que transitan por lugares públicos, por el tipo de amigos y amigas que tienen, etcétera.</a:t>
            </a:r>
          </a:p>
          <a:p>
            <a:pPr algn="just"/>
            <a:endParaRPr lang="es-MX" dirty="0">
              <a:solidFill>
                <a:schemeClr val="tx1">
                  <a:lumMod val="65000"/>
                  <a:lumOff val="35000"/>
                </a:schemeClr>
              </a:solidFill>
              <a:latin typeface="Montserrat" panose="00000500000000000000" pitchFamily="2" charset="0"/>
            </a:endParaRPr>
          </a:p>
          <a:p>
            <a:pPr algn="just"/>
            <a:r>
              <a:rPr lang="es-MX" dirty="0">
                <a:solidFill>
                  <a:schemeClr val="tx1">
                    <a:lumMod val="65000"/>
                    <a:lumOff val="35000"/>
                  </a:schemeClr>
                </a:solidFill>
                <a:latin typeface="Montserrat" panose="00000500000000000000" pitchFamily="2" charset="0"/>
              </a:rPr>
              <a:t>Esto deriva en una doble victimización, pues las mujeres pueden ser víctimas de delitos y, además juzgadas socialmente, ya que se considera que de alguna manera ellas lo provocan.</a:t>
            </a:r>
          </a:p>
        </p:txBody>
      </p:sp>
      <p:pic>
        <p:nvPicPr>
          <p:cNvPr id="9" name="Imagen 8">
            <a:extLst>
              <a:ext uri="{FF2B5EF4-FFF2-40B4-BE49-F238E27FC236}">
                <a16:creationId xmlns:a16="http://schemas.microsoft.com/office/drawing/2014/main" id="{0763F88B-247C-4DEB-AA3E-F968DFB4D703}"/>
              </a:ext>
            </a:extLst>
          </p:cNvPr>
          <p:cNvPicPr>
            <a:picLocks noChangeAspect="1"/>
          </p:cNvPicPr>
          <p:nvPr/>
        </p:nvPicPr>
        <p:blipFill>
          <a:blip r:embed="rId3"/>
          <a:srcRect/>
          <a:stretch/>
        </p:blipFill>
        <p:spPr>
          <a:xfrm>
            <a:off x="6614844" y="1956385"/>
            <a:ext cx="2276837" cy="1620350"/>
          </a:xfrm>
          <a:prstGeom prst="rect">
            <a:avLst/>
          </a:prstGeom>
        </p:spPr>
      </p:pic>
      <p:sp>
        <p:nvSpPr>
          <p:cNvPr id="2" name="Título 1">
            <a:extLst>
              <a:ext uri="{FF2B5EF4-FFF2-40B4-BE49-F238E27FC236}">
                <a16:creationId xmlns:a16="http://schemas.microsoft.com/office/drawing/2014/main" id="{32599D55-5098-4266-BBBA-FC54DBFB7131}"/>
              </a:ext>
            </a:extLst>
          </p:cNvPr>
          <p:cNvSpPr>
            <a:spLocks noGrp="1"/>
          </p:cNvSpPr>
          <p:nvPr>
            <p:ph type="title"/>
          </p:nvPr>
        </p:nvSpPr>
        <p:spPr/>
        <p:txBody>
          <a:bodyPr/>
          <a:lstStyle/>
          <a:p>
            <a:r>
              <a:rPr lang="es-MX" dirty="0"/>
              <a:t>Consecuencias de la Violencia</a:t>
            </a:r>
          </a:p>
        </p:txBody>
      </p:sp>
    </p:spTree>
    <p:extLst>
      <p:ext uri="{BB962C8B-B14F-4D97-AF65-F5344CB8AC3E}">
        <p14:creationId xmlns:p14="http://schemas.microsoft.com/office/powerpoint/2010/main" val="21560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85B42-EF52-46DB-8260-B83A7E01397D}"/>
              </a:ext>
            </a:extLst>
          </p:cNvPr>
          <p:cNvSpPr>
            <a:spLocks noGrp="1"/>
          </p:cNvSpPr>
          <p:nvPr>
            <p:ph type="title"/>
          </p:nvPr>
        </p:nvSpPr>
        <p:spPr/>
        <p:txBody>
          <a:bodyPr/>
          <a:lstStyle/>
          <a:p>
            <a:r>
              <a:rPr lang="es-MX" dirty="0"/>
              <a:t>Video: Hermanas Mirabal </a:t>
            </a:r>
          </a:p>
        </p:txBody>
      </p:sp>
      <p:pic>
        <p:nvPicPr>
          <p:cNvPr id="4" name="videoplayback">
            <a:hlinkClick r:id="" action="ppaction://media"/>
          </p:cNvPr>
          <p:cNvPicPr>
            <a:picLocks noGrp="1" noChangeAspect="1"/>
          </p:cNvPicPr>
          <p:nvPr>
            <p:ph sz="quarter" idx="4294967295"/>
            <a:videoFile r:link="rId1"/>
            <p:extLst>
              <p:ext uri="{DAA4B4D4-6D71-4841-9C94-3DE7FCFB9230}">
                <p14:media xmlns:p14="http://schemas.microsoft.com/office/powerpoint/2010/main" r:embed="rId2">
                  <p14:trim end="11695"/>
                </p14:media>
              </p:ext>
            </p:extLst>
          </p:nvPr>
        </p:nvPicPr>
        <p:blipFill>
          <a:blip r:embed="rId4"/>
          <a:stretch>
            <a:fillRect/>
          </a:stretch>
        </p:blipFill>
        <p:spPr>
          <a:xfrm>
            <a:off x="932111" y="857672"/>
            <a:ext cx="7216453" cy="4123904"/>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1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40058"/>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877997" y="801427"/>
            <a:ext cx="8013684" cy="2862322"/>
          </a:xfrm>
          <a:prstGeom prst="rect">
            <a:avLst/>
          </a:prstGeom>
          <a:noFill/>
        </p:spPr>
        <p:txBody>
          <a:bodyPr wrap="square" lIns="91440" tIns="45720" rIns="91440" bIns="45720" rtlCol="0" anchor="t">
            <a:spAutoFit/>
          </a:bodyPr>
          <a:lstStyle/>
          <a:p>
            <a:pPr algn="just"/>
            <a:r>
              <a:rPr lang="es-MX" sz="1500" b="1" dirty="0">
                <a:solidFill>
                  <a:schemeClr val="tx1">
                    <a:lumMod val="65000"/>
                    <a:lumOff val="35000"/>
                  </a:schemeClr>
                </a:solidFill>
                <a:latin typeface="Montserrat" panose="00000500000000000000" pitchFamily="2" charset="0"/>
              </a:rPr>
              <a:t>Los efectos de la violencia tienen consecuencias en la integridad y dignidad de las mujeres, afectando derechos y libertades fundamentales</a:t>
            </a:r>
            <a:r>
              <a:rPr lang="es-MX" sz="1500" dirty="0">
                <a:solidFill>
                  <a:schemeClr val="tx1">
                    <a:lumMod val="65000"/>
                    <a:lumOff val="35000"/>
                  </a:schemeClr>
                </a:solidFill>
                <a:latin typeface="Montserrat" panose="00000500000000000000" pitchFamily="2" charset="0"/>
              </a:rPr>
              <a:t>, como: </a:t>
            </a:r>
          </a:p>
          <a:p>
            <a:pPr algn="just"/>
            <a:endParaRPr lang="es-MX" sz="1500"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p:txBody>
      </p:sp>
      <p:pic>
        <p:nvPicPr>
          <p:cNvPr id="3" name="Imagen 2" descr="Dibujo en blanco y negro con la boca abierta&#10;&#10;Descripción generada automáticamente con confianza baja">
            <a:extLst>
              <a:ext uri="{FF2B5EF4-FFF2-40B4-BE49-F238E27FC236}">
                <a16:creationId xmlns:a16="http://schemas.microsoft.com/office/drawing/2014/main" id="{0A5E8061-ED80-44EF-8D4A-F65305093A7B}"/>
              </a:ext>
            </a:extLst>
          </p:cNvPr>
          <p:cNvPicPr>
            <a:picLocks noChangeAspect="1"/>
          </p:cNvPicPr>
          <p:nvPr/>
        </p:nvPicPr>
        <p:blipFill>
          <a:blip r:embed="rId3"/>
          <a:stretch>
            <a:fillRect/>
          </a:stretch>
        </p:blipFill>
        <p:spPr>
          <a:xfrm>
            <a:off x="6275644" y="2006899"/>
            <a:ext cx="2885154" cy="1731092"/>
          </a:xfrm>
          <a:prstGeom prst="rect">
            <a:avLst/>
          </a:prstGeom>
        </p:spPr>
      </p:pic>
      <p:sp>
        <p:nvSpPr>
          <p:cNvPr id="10" name="CuadroTexto 9">
            <a:extLst>
              <a:ext uri="{FF2B5EF4-FFF2-40B4-BE49-F238E27FC236}">
                <a16:creationId xmlns:a16="http://schemas.microsoft.com/office/drawing/2014/main" id="{F049D3FC-AC18-431A-9BEE-255CD7D5AB06}"/>
              </a:ext>
            </a:extLst>
          </p:cNvPr>
          <p:cNvSpPr txBox="1"/>
          <p:nvPr/>
        </p:nvSpPr>
        <p:spPr>
          <a:xfrm>
            <a:off x="724421" y="1369601"/>
            <a:ext cx="5376128" cy="3093154"/>
          </a:xfrm>
          <a:prstGeom prst="rect">
            <a:avLst/>
          </a:prstGeom>
          <a:noFill/>
        </p:spPr>
        <p:txBody>
          <a:bodyPr wrap="square">
            <a:spAutoFit/>
          </a:bodyPr>
          <a:lstStyle/>
          <a:p>
            <a:pPr marL="257175" indent="-257175" algn="just">
              <a:buFont typeface="Arial" panose="020B0604020202020204" pitchFamily="34" charset="0"/>
              <a:buChar char="•"/>
            </a:pPr>
            <a:r>
              <a:rPr lang="es-MX" sz="1500" dirty="0">
                <a:latin typeface="Montserrat" panose="00000500000000000000" pitchFamily="2" charset="0"/>
              </a:rPr>
              <a:t>El derecho a la vida;</a:t>
            </a:r>
          </a:p>
          <a:p>
            <a:pPr marL="257175" indent="-257175" algn="just">
              <a:buFont typeface="Arial" panose="020B0604020202020204" pitchFamily="34" charset="0"/>
              <a:buChar char="•"/>
            </a:pPr>
            <a:r>
              <a:rPr lang="es-MX" sz="1500" dirty="0">
                <a:latin typeface="Montserrat" panose="00000500000000000000" pitchFamily="2" charset="0"/>
              </a:rPr>
              <a:t>El derecho a la libertad de tránsito;</a:t>
            </a:r>
          </a:p>
          <a:p>
            <a:pPr marL="257175" indent="-257175" algn="just">
              <a:buFont typeface="Arial" panose="020B0604020202020204" pitchFamily="34" charset="0"/>
              <a:buChar char="•"/>
            </a:pPr>
            <a:r>
              <a:rPr lang="es-MX" sz="1500" dirty="0">
                <a:latin typeface="Montserrat" panose="00000500000000000000" pitchFamily="2" charset="0"/>
              </a:rPr>
              <a:t>El derecho a no ser sometida a torturas o a tratos o penas crueles, inhumanos o degradantes;</a:t>
            </a:r>
          </a:p>
          <a:p>
            <a:pPr marL="257175" indent="-257175" algn="just">
              <a:buFont typeface="Arial" panose="020B0604020202020204" pitchFamily="34" charset="0"/>
              <a:buChar char="•"/>
            </a:pPr>
            <a:r>
              <a:rPr lang="es-MX" sz="1500" dirty="0">
                <a:latin typeface="Montserrat" panose="00000500000000000000" pitchFamily="2" charset="0"/>
              </a:rPr>
              <a:t>El derecho a protección en condiciones de igualdad con arreglo a normas humanitarias en tiempo de conflicto armado internacional o interno;</a:t>
            </a:r>
          </a:p>
          <a:p>
            <a:pPr marL="257175" indent="-257175" algn="just">
              <a:buFont typeface="Arial" panose="020B0604020202020204" pitchFamily="34" charset="0"/>
              <a:buChar char="•"/>
            </a:pPr>
            <a:r>
              <a:rPr lang="es-MX" sz="1500" dirty="0">
                <a:latin typeface="Montserrat" panose="00000500000000000000" pitchFamily="2" charset="0"/>
              </a:rPr>
              <a:t>El derecho a la libertad y a la seguridad personales;</a:t>
            </a:r>
          </a:p>
          <a:p>
            <a:pPr marL="257175" indent="-257175" algn="just">
              <a:buFont typeface="Arial" panose="020B0604020202020204" pitchFamily="34" charset="0"/>
              <a:buChar char="•"/>
            </a:pPr>
            <a:r>
              <a:rPr lang="es-MX" sz="1500" dirty="0">
                <a:latin typeface="Montserrat" panose="00000500000000000000" pitchFamily="2" charset="0"/>
              </a:rPr>
              <a:t>El derecho a igualdad en la familia;</a:t>
            </a:r>
          </a:p>
          <a:p>
            <a:pPr marL="257175" indent="-257175" algn="just">
              <a:buFont typeface="Arial" panose="020B0604020202020204" pitchFamily="34" charset="0"/>
              <a:buChar char="•"/>
            </a:pPr>
            <a:r>
              <a:rPr lang="es-MX" sz="1500" dirty="0">
                <a:latin typeface="Montserrat" panose="00000500000000000000" pitchFamily="2" charset="0"/>
              </a:rPr>
              <a:t>El derecho al más alto nivel posible de salud física y mental;</a:t>
            </a:r>
          </a:p>
          <a:p>
            <a:pPr marL="257175" indent="-257175" algn="just">
              <a:buFont typeface="Arial" panose="020B0604020202020204" pitchFamily="34" charset="0"/>
              <a:buChar char="•"/>
            </a:pPr>
            <a:r>
              <a:rPr lang="es-MX" sz="1500" dirty="0">
                <a:latin typeface="Montserrat" panose="00000500000000000000" pitchFamily="2" charset="0"/>
              </a:rPr>
              <a:t>El derecho a condiciones de empleo justas y favorables.</a:t>
            </a:r>
          </a:p>
        </p:txBody>
      </p:sp>
      <p:sp>
        <p:nvSpPr>
          <p:cNvPr id="12" name="CuadroTexto 11">
            <a:extLst>
              <a:ext uri="{FF2B5EF4-FFF2-40B4-BE49-F238E27FC236}">
                <a16:creationId xmlns:a16="http://schemas.microsoft.com/office/drawing/2014/main" id="{07CF30A8-FCCB-4098-929B-A2D7D085D5A6}"/>
              </a:ext>
            </a:extLst>
          </p:cNvPr>
          <p:cNvSpPr txBox="1"/>
          <p:nvPr/>
        </p:nvSpPr>
        <p:spPr>
          <a:xfrm>
            <a:off x="1097709" y="4369925"/>
            <a:ext cx="6948581" cy="784830"/>
          </a:xfrm>
          <a:prstGeom prst="rect">
            <a:avLst/>
          </a:prstGeom>
          <a:noFill/>
        </p:spPr>
        <p:txBody>
          <a:bodyPr wrap="square" lIns="91440" tIns="45720" rIns="91440" bIns="45720" rtlCol="0" anchor="t">
            <a:spAutoFit/>
          </a:bodyPr>
          <a:lstStyle/>
          <a:p>
            <a:pPr algn="ctr"/>
            <a:r>
              <a:rPr lang="es-MX" sz="1500" b="1" dirty="0">
                <a:solidFill>
                  <a:srgbClr val="7030A0"/>
                </a:solidFill>
                <a:latin typeface="Montserrat" panose="00000500000000000000" pitchFamily="2" charset="0"/>
              </a:rPr>
              <a:t>La violencia contra las mujeres afecta</a:t>
            </a:r>
          </a:p>
          <a:p>
            <a:pPr algn="ctr"/>
            <a:r>
              <a:rPr lang="es-MX" sz="1500" b="1" dirty="0">
                <a:solidFill>
                  <a:srgbClr val="7030A0"/>
                </a:solidFill>
                <a:latin typeface="Montserrat" panose="00000500000000000000" pitchFamily="2" charset="0"/>
              </a:rPr>
              <a:t>no sólo a las mujeres que la padecen sino también</a:t>
            </a:r>
          </a:p>
          <a:p>
            <a:pPr algn="ctr"/>
            <a:r>
              <a:rPr lang="es-MX" sz="1500" b="1" dirty="0">
                <a:solidFill>
                  <a:srgbClr val="7030A0"/>
                </a:solidFill>
                <a:latin typeface="Montserrat" panose="00000500000000000000" pitchFamily="2" charset="0"/>
              </a:rPr>
              <a:t>al conjunto de la sociedad y las familias que lo viven</a:t>
            </a:r>
          </a:p>
        </p:txBody>
      </p:sp>
      <p:sp>
        <p:nvSpPr>
          <p:cNvPr id="2" name="Título 1">
            <a:extLst>
              <a:ext uri="{FF2B5EF4-FFF2-40B4-BE49-F238E27FC236}">
                <a16:creationId xmlns:a16="http://schemas.microsoft.com/office/drawing/2014/main" id="{AC06EE18-C1D3-4A47-B727-96E5C1B5E299}"/>
              </a:ext>
            </a:extLst>
          </p:cNvPr>
          <p:cNvSpPr>
            <a:spLocks noGrp="1"/>
          </p:cNvSpPr>
          <p:nvPr>
            <p:ph type="title"/>
          </p:nvPr>
        </p:nvSpPr>
        <p:spPr/>
        <p:txBody>
          <a:bodyPr/>
          <a:lstStyle/>
          <a:p>
            <a:r>
              <a:rPr lang="es-MX" dirty="0"/>
              <a:t>Consecuencias de la Violencia</a:t>
            </a:r>
          </a:p>
        </p:txBody>
      </p:sp>
    </p:spTree>
    <p:extLst>
      <p:ext uri="{BB962C8B-B14F-4D97-AF65-F5344CB8AC3E}">
        <p14:creationId xmlns:p14="http://schemas.microsoft.com/office/powerpoint/2010/main" val="142575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é pasa si pones un niño frente a un niña y le pides que la abofetee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3774" y="1084246"/>
            <a:ext cx="7216452" cy="4059254"/>
          </a:xfrm>
          <a:prstGeom prst="rect">
            <a:avLst/>
          </a:prstGeom>
        </p:spPr>
      </p:pic>
      <p:sp>
        <p:nvSpPr>
          <p:cNvPr id="3" name="Título 2">
            <a:extLst>
              <a:ext uri="{FF2B5EF4-FFF2-40B4-BE49-F238E27FC236}">
                <a16:creationId xmlns:a16="http://schemas.microsoft.com/office/drawing/2014/main" id="{E133A123-F7CC-4C1B-90EF-2F6A8519EA0A}"/>
              </a:ext>
            </a:extLst>
          </p:cNvPr>
          <p:cNvSpPr>
            <a:spLocks noGrp="1"/>
          </p:cNvSpPr>
          <p:nvPr>
            <p:ph type="title"/>
          </p:nvPr>
        </p:nvSpPr>
        <p:spPr/>
        <p:txBody>
          <a:bodyPr/>
          <a:lstStyle/>
          <a:p>
            <a:r>
              <a:rPr lang="es-MX" dirty="0"/>
              <a:t>Video: En el mundo de los niños a las mujeres no se les pega.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24F26-63F7-4C83-B6E9-C275D35DAFB5}"/>
              </a:ext>
            </a:extLst>
          </p:cNvPr>
          <p:cNvSpPr>
            <a:spLocks noGrp="1"/>
          </p:cNvSpPr>
          <p:nvPr>
            <p:ph type="title"/>
          </p:nvPr>
        </p:nvSpPr>
        <p:spPr/>
        <p:txBody>
          <a:bodyPr/>
          <a:lstStyle/>
          <a:p>
            <a:r>
              <a:rPr lang="es-MX" dirty="0"/>
              <a:t>Opinión de mujeres de 15 años y mas respecto a roles femeninos y masculinos </a:t>
            </a:r>
          </a:p>
        </p:txBody>
      </p:sp>
      <p:sp>
        <p:nvSpPr>
          <p:cNvPr id="4" name="Marcador de texto 3">
            <a:extLst>
              <a:ext uri="{FF2B5EF4-FFF2-40B4-BE49-F238E27FC236}">
                <a16:creationId xmlns:a16="http://schemas.microsoft.com/office/drawing/2014/main" id="{3F3E2F32-58A8-417C-A26D-FF154785B3D0}"/>
              </a:ext>
            </a:extLst>
          </p:cNvPr>
          <p:cNvSpPr txBox="1">
            <a:spLocks noGrp="1"/>
          </p:cNvSpPr>
          <p:nvPr>
            <p:ph type="body" idx="1"/>
          </p:nvPr>
        </p:nvSpPr>
        <p:spPr>
          <a:xfrm>
            <a:off x="931863" y="938213"/>
            <a:ext cx="7874000" cy="3813175"/>
          </a:xfrm>
          <a:prstGeom prst="rect">
            <a:avLst/>
          </a:prstGeom>
        </p:spPr>
        <p:txBody>
          <a:bodyPr vert="horz" lIns="91440" tIns="45720" rIns="91440" bIns="45720" rtlCol="0" anchor="ctr">
            <a:normAutofit fontScale="92500" lnSpcReduction="10000"/>
          </a:bodyPr>
          <a:lstStyle/>
          <a:p>
            <a:pPr indent="-228600" defTabSz="914400">
              <a:lnSpc>
                <a:spcPct val="90000"/>
              </a:lnSpc>
              <a:spcAft>
                <a:spcPts val="600"/>
              </a:spcAft>
              <a:buFont typeface="Arial" panose="020B0604020202020204" pitchFamily="34" charset="0"/>
              <a:buChar char="•"/>
            </a:pPr>
            <a:r>
              <a:rPr lang="es-MX" dirty="0"/>
              <a:t>47.6%  opina que las mujeres que trabajan descuidan a sus hijas e hijos.</a:t>
            </a:r>
          </a:p>
          <a:p>
            <a:pPr indent="-228600" defTabSz="914400">
              <a:lnSpc>
                <a:spcPct val="90000"/>
              </a:lnSpc>
              <a:spcAft>
                <a:spcPts val="600"/>
              </a:spcAft>
              <a:buFont typeface="Arial" panose="020B0604020202020204" pitchFamily="34" charset="0"/>
              <a:buChar char="•"/>
            </a:pPr>
            <a:endParaRPr lang="es-MX" dirty="0"/>
          </a:p>
          <a:p>
            <a:pPr indent="-228600" defTabSz="914400">
              <a:lnSpc>
                <a:spcPct val="90000"/>
              </a:lnSpc>
              <a:spcAft>
                <a:spcPts val="600"/>
              </a:spcAft>
              <a:buFont typeface="Arial" panose="020B0604020202020204" pitchFamily="34" charset="0"/>
              <a:buChar char="•"/>
            </a:pPr>
            <a:r>
              <a:rPr lang="es-MX" dirty="0"/>
              <a:t>37.3% está de acuerdo en que las mujeres deben ser las responsables del cuidado de las hijas (os) y de las personas enfermas y ancianas.</a:t>
            </a:r>
          </a:p>
          <a:p>
            <a:pPr defTabSz="914400">
              <a:lnSpc>
                <a:spcPct val="90000"/>
              </a:lnSpc>
              <a:spcAft>
                <a:spcPts val="600"/>
              </a:spcAft>
            </a:pPr>
            <a:endParaRPr lang="es-MX" dirty="0"/>
          </a:p>
          <a:p>
            <a:pPr indent="-228600" defTabSz="914400">
              <a:lnSpc>
                <a:spcPct val="90000"/>
              </a:lnSpc>
              <a:spcAft>
                <a:spcPts val="600"/>
              </a:spcAft>
              <a:buFont typeface="Arial" panose="020B0604020202020204" pitchFamily="34" charset="0"/>
              <a:buChar char="•"/>
            </a:pPr>
            <a:r>
              <a:rPr lang="es-MX" dirty="0"/>
              <a:t>87.3%  está de acuerdo en que los hombres deben encargarse, al igual que las mujeres, de las  tareas de la casa, de cuidar a las niñas y niños, y a las personas enfermas y ancianas.</a:t>
            </a:r>
          </a:p>
          <a:p>
            <a:pPr indent="-228600" defTabSz="914400">
              <a:lnSpc>
                <a:spcPct val="90000"/>
              </a:lnSpc>
              <a:spcAft>
                <a:spcPts val="600"/>
              </a:spcAft>
              <a:buFont typeface="Arial" panose="020B0604020202020204" pitchFamily="34" charset="0"/>
              <a:buChar char="•"/>
            </a:pPr>
            <a:endParaRPr lang="es-MX" sz="1500" dirty="0"/>
          </a:p>
          <a:p>
            <a:pPr defTabSz="914400">
              <a:lnSpc>
                <a:spcPct val="90000"/>
              </a:lnSpc>
              <a:spcAft>
                <a:spcPts val="600"/>
              </a:spcAft>
            </a:pPr>
            <a:r>
              <a:rPr lang="es-MX" sz="1500" b="1" dirty="0"/>
              <a:t>Fuente: </a:t>
            </a:r>
            <a:r>
              <a:rPr lang="es-MX" sz="1500" dirty="0"/>
              <a:t>INEGI-INMUJERES. (ENDIREH, 2016)</a:t>
            </a:r>
            <a:endParaRPr lang="es-MX" sz="1500" b="1" dirty="0"/>
          </a:p>
        </p:txBody>
      </p:sp>
    </p:spTree>
    <p:extLst>
      <p:ext uri="{BB962C8B-B14F-4D97-AF65-F5344CB8AC3E}">
        <p14:creationId xmlns:p14="http://schemas.microsoft.com/office/powerpoint/2010/main" val="304396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5E351-1FF4-49FA-B532-AB184AF474CC}"/>
              </a:ext>
            </a:extLst>
          </p:cNvPr>
          <p:cNvSpPr>
            <a:spLocks noGrp="1"/>
          </p:cNvSpPr>
          <p:nvPr>
            <p:ph type="title"/>
          </p:nvPr>
        </p:nvSpPr>
        <p:spPr/>
        <p:txBody>
          <a:bodyPr/>
          <a:lstStyle/>
          <a:p>
            <a:r>
              <a:rPr lang="es-MX" dirty="0"/>
              <a:t>Recomendaciones para construir ambientes libres de violencia</a:t>
            </a:r>
          </a:p>
        </p:txBody>
      </p:sp>
      <p:sp>
        <p:nvSpPr>
          <p:cNvPr id="3" name="Marcador de texto 2">
            <a:extLst>
              <a:ext uri="{FF2B5EF4-FFF2-40B4-BE49-F238E27FC236}">
                <a16:creationId xmlns:a16="http://schemas.microsoft.com/office/drawing/2014/main" id="{DCF97A42-9CFD-46F6-8915-7278CC9D6CFC}"/>
              </a:ext>
            </a:extLst>
          </p:cNvPr>
          <p:cNvSpPr>
            <a:spLocks noGrp="1"/>
          </p:cNvSpPr>
          <p:nvPr>
            <p:ph type="body" idx="1"/>
          </p:nvPr>
        </p:nvSpPr>
        <p:spPr>
          <a:xfrm>
            <a:off x="1123180" y="1423462"/>
            <a:ext cx="3353286" cy="3231147"/>
          </a:xfrm>
        </p:spPr>
        <p:txBody>
          <a:bodyPr/>
          <a:lstStyle/>
          <a:p>
            <a:pPr algn="just"/>
            <a:r>
              <a:rPr lang="es-MX" dirty="0"/>
              <a:t>Procurar el balance de poder social, económico, político o cultural entre mujeres y hombres mediante la realización de acciones encaminadas a reducir las brecas y erradicar la discriminación por razones de género, por ejemplo las acciones afirmativas.</a:t>
            </a:r>
          </a:p>
          <a:p>
            <a:pPr algn="just"/>
            <a:endParaRPr lang="es-MX" dirty="0"/>
          </a:p>
        </p:txBody>
      </p:sp>
      <p:pic>
        <p:nvPicPr>
          <p:cNvPr id="4" name="Imagen 3">
            <a:extLst>
              <a:ext uri="{FF2B5EF4-FFF2-40B4-BE49-F238E27FC236}">
                <a16:creationId xmlns:a16="http://schemas.microsoft.com/office/drawing/2014/main" id="{679A8291-7969-4963-A9B9-CD7122DDF009}"/>
              </a:ext>
            </a:extLst>
          </p:cNvPr>
          <p:cNvPicPr>
            <a:picLocks noChangeAspect="1"/>
          </p:cNvPicPr>
          <p:nvPr/>
        </p:nvPicPr>
        <p:blipFill>
          <a:blip r:embed="rId2"/>
          <a:stretch>
            <a:fillRect/>
          </a:stretch>
        </p:blipFill>
        <p:spPr>
          <a:xfrm>
            <a:off x="5208919" y="1929153"/>
            <a:ext cx="3329650" cy="2219766"/>
          </a:xfrm>
          <a:prstGeom prst="rect">
            <a:avLst/>
          </a:prstGeom>
        </p:spPr>
      </p:pic>
    </p:spTree>
    <p:extLst>
      <p:ext uri="{BB962C8B-B14F-4D97-AF65-F5344CB8AC3E}">
        <p14:creationId xmlns:p14="http://schemas.microsoft.com/office/powerpoint/2010/main" val="2121989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5E351-1FF4-49FA-B532-AB184AF474CC}"/>
              </a:ext>
            </a:extLst>
          </p:cNvPr>
          <p:cNvSpPr>
            <a:spLocks noGrp="1"/>
          </p:cNvSpPr>
          <p:nvPr>
            <p:ph type="title"/>
          </p:nvPr>
        </p:nvSpPr>
        <p:spPr/>
        <p:txBody>
          <a:bodyPr/>
          <a:lstStyle/>
          <a:p>
            <a:r>
              <a:rPr lang="es-MX" dirty="0"/>
              <a:t>Recomendaciones para construir ambientes libres de violencia</a:t>
            </a:r>
          </a:p>
        </p:txBody>
      </p:sp>
      <p:sp>
        <p:nvSpPr>
          <p:cNvPr id="3" name="Marcador de texto 2">
            <a:extLst>
              <a:ext uri="{FF2B5EF4-FFF2-40B4-BE49-F238E27FC236}">
                <a16:creationId xmlns:a16="http://schemas.microsoft.com/office/drawing/2014/main" id="{DCF97A42-9CFD-46F6-8915-7278CC9D6CFC}"/>
              </a:ext>
            </a:extLst>
          </p:cNvPr>
          <p:cNvSpPr>
            <a:spLocks noGrp="1"/>
          </p:cNvSpPr>
          <p:nvPr>
            <p:ph type="body" idx="1"/>
          </p:nvPr>
        </p:nvSpPr>
        <p:spPr>
          <a:xfrm>
            <a:off x="4681183" y="1108841"/>
            <a:ext cx="3780430" cy="3231147"/>
          </a:xfrm>
        </p:spPr>
        <p:txBody>
          <a:bodyPr/>
          <a:lstStyle/>
          <a:p>
            <a:pPr algn="just"/>
            <a:r>
              <a:rPr lang="es-MX" dirty="0"/>
              <a:t>Establecer relaciones sin apego a estereotipos sexistas en que no se desvalora y cuestiona las capacidades de las mujeres, y las actitudes y prácticas no machistas que no promueven el ejercicio de la violencia masculina.</a:t>
            </a:r>
          </a:p>
          <a:p>
            <a:pPr algn="just"/>
            <a:r>
              <a:rPr lang="es-MX" dirty="0"/>
              <a:t>Rechazar abiertamente todo tipo de violencia contra las mujeres en los espacios en los que se desenvuelven.</a:t>
            </a:r>
          </a:p>
          <a:p>
            <a:pPr algn="just"/>
            <a:endParaRPr lang="es-MX" dirty="0"/>
          </a:p>
        </p:txBody>
      </p:sp>
      <p:pic>
        <p:nvPicPr>
          <p:cNvPr id="4" name="Imagen 3">
            <a:extLst>
              <a:ext uri="{FF2B5EF4-FFF2-40B4-BE49-F238E27FC236}">
                <a16:creationId xmlns:a16="http://schemas.microsoft.com/office/drawing/2014/main" id="{679A8291-7969-4963-A9B9-CD7122DDF009}"/>
              </a:ext>
            </a:extLst>
          </p:cNvPr>
          <p:cNvPicPr>
            <a:picLocks noChangeAspect="1"/>
          </p:cNvPicPr>
          <p:nvPr/>
        </p:nvPicPr>
        <p:blipFill>
          <a:blip r:embed="rId3"/>
          <a:srcRect/>
          <a:stretch/>
        </p:blipFill>
        <p:spPr>
          <a:xfrm>
            <a:off x="1176742" y="1710788"/>
            <a:ext cx="2959688" cy="2219766"/>
          </a:xfrm>
          <a:prstGeom prst="rect">
            <a:avLst/>
          </a:prstGeom>
        </p:spPr>
      </p:pic>
    </p:spTree>
    <p:extLst>
      <p:ext uri="{BB962C8B-B14F-4D97-AF65-F5344CB8AC3E}">
        <p14:creationId xmlns:p14="http://schemas.microsoft.com/office/powerpoint/2010/main" val="1622314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73361-ADF5-466F-B492-5B1D7D94676B}"/>
              </a:ext>
            </a:extLst>
          </p:cNvPr>
          <p:cNvSpPr>
            <a:spLocks noGrp="1"/>
          </p:cNvSpPr>
          <p:nvPr>
            <p:ph type="title"/>
          </p:nvPr>
        </p:nvSpPr>
        <p:spPr/>
        <p:txBody>
          <a:bodyPr/>
          <a:lstStyle/>
          <a:p>
            <a:r>
              <a:rPr lang="es-MX" dirty="0"/>
              <a:t>Responsabilidades del servicio público para combatir la violencia contra las mujeres</a:t>
            </a:r>
          </a:p>
        </p:txBody>
      </p:sp>
      <p:sp>
        <p:nvSpPr>
          <p:cNvPr id="3" name="Marcador de texto 2">
            <a:extLst>
              <a:ext uri="{FF2B5EF4-FFF2-40B4-BE49-F238E27FC236}">
                <a16:creationId xmlns:a16="http://schemas.microsoft.com/office/drawing/2014/main" id="{00DE28BF-9489-48F6-A742-94CB5435F421}"/>
              </a:ext>
            </a:extLst>
          </p:cNvPr>
          <p:cNvSpPr>
            <a:spLocks noGrp="1"/>
          </p:cNvSpPr>
          <p:nvPr>
            <p:ph type="body" idx="1"/>
          </p:nvPr>
        </p:nvSpPr>
        <p:spPr>
          <a:xfrm>
            <a:off x="5040088" y="1013304"/>
            <a:ext cx="3517059" cy="3813901"/>
          </a:xfrm>
        </p:spPr>
        <p:txBody>
          <a:bodyPr/>
          <a:lstStyle/>
          <a:p>
            <a:pPr algn="just"/>
            <a:r>
              <a:rPr lang="es-MX" dirty="0"/>
              <a:t>Tenemos la obligación de saber más de género, de cuestionar nuestras creencias y prejuicios, sobre todo cuando limitan el derecho de las personas. </a:t>
            </a:r>
          </a:p>
          <a:p>
            <a:endParaRPr lang="es-MX" dirty="0"/>
          </a:p>
          <a:p>
            <a:pPr algn="just"/>
            <a:r>
              <a:rPr lang="es-MX" dirty="0"/>
              <a:t>Para ello debemos capacitarnos, tratar con respeto y sin prejuicios a las víctimas, mostrar empatía.</a:t>
            </a:r>
          </a:p>
          <a:p>
            <a:endParaRPr lang="es-MX" dirty="0"/>
          </a:p>
        </p:txBody>
      </p:sp>
      <p:pic>
        <p:nvPicPr>
          <p:cNvPr id="4" name="Imagen 3">
            <a:extLst>
              <a:ext uri="{FF2B5EF4-FFF2-40B4-BE49-F238E27FC236}">
                <a16:creationId xmlns:a16="http://schemas.microsoft.com/office/drawing/2014/main" id="{64F542B0-2121-4AF8-B710-BC452A5DDD64}"/>
              </a:ext>
            </a:extLst>
          </p:cNvPr>
          <p:cNvPicPr>
            <a:picLocks noChangeAspect="1"/>
          </p:cNvPicPr>
          <p:nvPr/>
        </p:nvPicPr>
        <p:blipFill rotWithShape="1">
          <a:blip r:embed="rId2"/>
          <a:srcRect l="6386" r="1" b="1"/>
          <a:stretch>
            <a:fillRect/>
          </a:stretch>
        </p:blipFill>
        <p:spPr>
          <a:xfrm>
            <a:off x="854425" y="996285"/>
            <a:ext cx="3927858" cy="3685095"/>
          </a:xfrm>
          <a:prstGeom prst="rect">
            <a:avLst/>
          </a:prstGeom>
          <a:effectLst/>
        </p:spPr>
      </p:pic>
    </p:spTree>
    <p:extLst>
      <p:ext uri="{BB962C8B-B14F-4D97-AF65-F5344CB8AC3E}">
        <p14:creationId xmlns:p14="http://schemas.microsoft.com/office/powerpoint/2010/main" val="149187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73361-ADF5-466F-B492-5B1D7D94676B}"/>
              </a:ext>
            </a:extLst>
          </p:cNvPr>
          <p:cNvSpPr>
            <a:spLocks noGrp="1"/>
          </p:cNvSpPr>
          <p:nvPr>
            <p:ph type="title"/>
          </p:nvPr>
        </p:nvSpPr>
        <p:spPr/>
        <p:txBody>
          <a:bodyPr/>
          <a:lstStyle/>
          <a:p>
            <a:r>
              <a:rPr lang="es-MX" dirty="0"/>
              <a:t>Responsabilidades del servicio público para combatir la violencia contra las mujeres</a:t>
            </a:r>
          </a:p>
        </p:txBody>
      </p:sp>
      <p:sp>
        <p:nvSpPr>
          <p:cNvPr id="3" name="Marcador de texto 2">
            <a:extLst>
              <a:ext uri="{FF2B5EF4-FFF2-40B4-BE49-F238E27FC236}">
                <a16:creationId xmlns:a16="http://schemas.microsoft.com/office/drawing/2014/main" id="{00DE28BF-9489-48F6-A742-94CB5435F421}"/>
              </a:ext>
            </a:extLst>
          </p:cNvPr>
          <p:cNvSpPr>
            <a:spLocks noGrp="1"/>
          </p:cNvSpPr>
          <p:nvPr>
            <p:ph type="body" idx="1"/>
          </p:nvPr>
        </p:nvSpPr>
        <p:spPr>
          <a:xfrm>
            <a:off x="904816" y="1171045"/>
            <a:ext cx="7556796" cy="3813901"/>
          </a:xfrm>
        </p:spPr>
        <p:txBody>
          <a:bodyPr/>
          <a:lstStyle/>
          <a:p>
            <a:pPr algn="just"/>
            <a:r>
              <a:rPr lang="es-MX" dirty="0"/>
              <a:t>De acuerdo con la constitución el Estado tiene la obligación de respetar, garantizar, proteger y promover los derechos humanos de las personas a partir de la modificación al 1° Constitucional. </a:t>
            </a:r>
          </a:p>
          <a:p>
            <a:pPr algn="just"/>
            <a:r>
              <a:rPr lang="es-MX" dirty="0"/>
              <a:t>La omisión también es una causa de la violencia hacia las mujeres, por lo tanto, cuando los Estados incumplen propician la reproducción de prácticas violentas hacia las mujeres, pues la intervención del Estado lejos de propiciar su erradicación, la fomenta debido a su omisión, la cual apunta a construir impunidad.</a:t>
            </a:r>
          </a:p>
          <a:p>
            <a:endParaRPr lang="es-MX" dirty="0"/>
          </a:p>
        </p:txBody>
      </p:sp>
    </p:spTree>
    <p:extLst>
      <p:ext uri="{BB962C8B-B14F-4D97-AF65-F5344CB8AC3E}">
        <p14:creationId xmlns:p14="http://schemas.microsoft.com/office/powerpoint/2010/main" val="2547844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73361-ADF5-466F-B492-5B1D7D94676B}"/>
              </a:ext>
            </a:extLst>
          </p:cNvPr>
          <p:cNvSpPr>
            <a:spLocks noGrp="1"/>
          </p:cNvSpPr>
          <p:nvPr>
            <p:ph type="title"/>
          </p:nvPr>
        </p:nvSpPr>
        <p:spPr/>
        <p:txBody>
          <a:bodyPr/>
          <a:lstStyle/>
          <a:p>
            <a:r>
              <a:rPr lang="es-MX" dirty="0"/>
              <a:t>Responsabilidades del servicio público para combatir la violencia contra las mujeres</a:t>
            </a:r>
          </a:p>
        </p:txBody>
      </p:sp>
      <p:sp>
        <p:nvSpPr>
          <p:cNvPr id="3" name="Marcador de texto 2">
            <a:extLst>
              <a:ext uri="{FF2B5EF4-FFF2-40B4-BE49-F238E27FC236}">
                <a16:creationId xmlns:a16="http://schemas.microsoft.com/office/drawing/2014/main" id="{00DE28BF-9489-48F6-A742-94CB5435F421}"/>
              </a:ext>
            </a:extLst>
          </p:cNvPr>
          <p:cNvSpPr>
            <a:spLocks noGrp="1"/>
          </p:cNvSpPr>
          <p:nvPr>
            <p:ph type="body" idx="1"/>
          </p:nvPr>
        </p:nvSpPr>
        <p:spPr>
          <a:xfrm>
            <a:off x="904816" y="1171045"/>
            <a:ext cx="7556796" cy="3813901"/>
          </a:xfrm>
        </p:spPr>
        <p:txBody>
          <a:bodyPr/>
          <a:lstStyle/>
          <a:p>
            <a:pPr algn="just"/>
            <a:r>
              <a:rPr lang="es-MX" dirty="0"/>
              <a:t>De acuerdo con la constitución el Estado tiene la obligación de respetar, garantizar, proteger y promover los derechos humanos de las personas a partir de la modificación al 1° Constitucional. </a:t>
            </a:r>
          </a:p>
          <a:p>
            <a:pPr algn="just"/>
            <a:r>
              <a:rPr lang="es-MX" dirty="0"/>
              <a:t>La omisión también es una causa de la violencia hacia las mujeres, por lo tanto, cuando los Estados incumplen propician la reproducción de prácticas violentas hacia las mujeres, pues la intervención del Estado lejos de propiciar su erradicación, la fomenta debido a su omisión, la cual apunta a construir impunidad.</a:t>
            </a:r>
          </a:p>
          <a:p>
            <a:endParaRPr lang="es-MX" dirty="0"/>
          </a:p>
        </p:txBody>
      </p:sp>
      <p:grpSp>
        <p:nvGrpSpPr>
          <p:cNvPr id="4" name="Grupo 3">
            <a:extLst>
              <a:ext uri="{FF2B5EF4-FFF2-40B4-BE49-F238E27FC236}">
                <a16:creationId xmlns:a16="http://schemas.microsoft.com/office/drawing/2014/main" id="{8D68CDF1-5470-0917-B9CF-C68E97FCFB99}"/>
              </a:ext>
            </a:extLst>
          </p:cNvPr>
          <p:cNvGrpSpPr/>
          <p:nvPr/>
        </p:nvGrpSpPr>
        <p:grpSpPr>
          <a:xfrm>
            <a:off x="-166607" y="-245657"/>
            <a:ext cx="9477212" cy="7107908"/>
            <a:chOff x="-166607" y="-245657"/>
            <a:chExt cx="9477212" cy="7107908"/>
          </a:xfrm>
        </p:grpSpPr>
        <p:grpSp>
          <p:nvGrpSpPr>
            <p:cNvPr id="5" name="object 2">
              <a:extLst>
                <a:ext uri="{FF2B5EF4-FFF2-40B4-BE49-F238E27FC236}">
                  <a16:creationId xmlns:a16="http://schemas.microsoft.com/office/drawing/2014/main" id="{389B8482-C010-FF1D-66C1-55BB9A256990}"/>
                </a:ext>
              </a:extLst>
            </p:cNvPr>
            <p:cNvGrpSpPr/>
            <p:nvPr/>
          </p:nvGrpSpPr>
          <p:grpSpPr>
            <a:xfrm>
              <a:off x="-166607" y="-245657"/>
              <a:ext cx="9477212" cy="7107908"/>
              <a:chOff x="0" y="0"/>
              <a:chExt cx="9143999" cy="6857998"/>
            </a:xfrm>
          </p:grpSpPr>
          <p:pic>
            <p:nvPicPr>
              <p:cNvPr id="7" name="object 3">
                <a:extLst>
                  <a:ext uri="{FF2B5EF4-FFF2-40B4-BE49-F238E27FC236}">
                    <a16:creationId xmlns:a16="http://schemas.microsoft.com/office/drawing/2014/main" id="{585C84DB-9E49-D2FF-3E8E-3625C8A7A547}"/>
                  </a:ext>
                </a:extLst>
              </p:cNvPr>
              <p:cNvPicPr/>
              <p:nvPr/>
            </p:nvPicPr>
            <p:blipFill>
              <a:blip r:embed="rId2" cstate="print"/>
              <a:stretch>
                <a:fillRect/>
              </a:stretch>
            </p:blipFill>
            <p:spPr>
              <a:xfrm>
                <a:off x="0" y="0"/>
                <a:ext cx="9143999" cy="6857998"/>
              </a:xfrm>
              <a:prstGeom prst="rect">
                <a:avLst/>
              </a:prstGeom>
            </p:spPr>
          </p:pic>
          <p:pic>
            <p:nvPicPr>
              <p:cNvPr id="8" name="object 4">
                <a:extLst>
                  <a:ext uri="{FF2B5EF4-FFF2-40B4-BE49-F238E27FC236}">
                    <a16:creationId xmlns:a16="http://schemas.microsoft.com/office/drawing/2014/main" id="{F3DC9456-00EA-44DA-D459-6E37B707F306}"/>
                  </a:ext>
                </a:extLst>
              </p:cNvPr>
              <p:cNvPicPr/>
              <p:nvPr/>
            </p:nvPicPr>
            <p:blipFill>
              <a:blip r:embed="rId3" cstate="print"/>
              <a:stretch>
                <a:fillRect/>
              </a:stretch>
            </p:blipFill>
            <p:spPr>
              <a:xfrm>
                <a:off x="1419569" y="854964"/>
                <a:ext cx="5173997" cy="2373101"/>
              </a:xfrm>
              <a:prstGeom prst="rect">
                <a:avLst/>
              </a:prstGeom>
            </p:spPr>
          </p:pic>
        </p:grpSp>
        <p:sp>
          <p:nvSpPr>
            <p:cNvPr id="6" name="Rectángulo 5">
              <a:extLst>
                <a:ext uri="{FF2B5EF4-FFF2-40B4-BE49-F238E27FC236}">
                  <a16:creationId xmlns:a16="http://schemas.microsoft.com/office/drawing/2014/main" id="{42AF1BEC-6EA9-C592-A3C8-71F81FED444E}"/>
                </a:ext>
              </a:extLst>
            </p:cNvPr>
            <p:cNvSpPr/>
            <p:nvPr/>
          </p:nvSpPr>
          <p:spPr>
            <a:xfrm>
              <a:off x="1304692" y="741872"/>
              <a:ext cx="5216878" cy="2501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CuadroTexto 8">
            <a:extLst>
              <a:ext uri="{FF2B5EF4-FFF2-40B4-BE49-F238E27FC236}">
                <a16:creationId xmlns:a16="http://schemas.microsoft.com/office/drawing/2014/main" id="{735A7C53-16C0-5958-6B84-788507FD0E58}"/>
              </a:ext>
            </a:extLst>
          </p:cNvPr>
          <p:cNvSpPr txBox="1"/>
          <p:nvPr/>
        </p:nvSpPr>
        <p:spPr>
          <a:xfrm>
            <a:off x="1553313" y="1242714"/>
            <a:ext cx="4865298" cy="1015663"/>
          </a:xfrm>
          <a:prstGeom prst="rect">
            <a:avLst/>
          </a:prstGeom>
          <a:noFill/>
        </p:spPr>
        <p:txBody>
          <a:bodyPr wrap="square">
            <a:spAutoFit/>
          </a:bodyPr>
          <a:lstStyle/>
          <a:p>
            <a:pPr algn="ctr"/>
            <a:r>
              <a:rPr lang="es-MX" sz="6000" b="1" dirty="0">
                <a:solidFill>
                  <a:srgbClr val="F47E13"/>
                </a:solidFill>
                <a:latin typeface="Montserrat" panose="00000500000000000000" pitchFamily="50" charset="0"/>
              </a:rPr>
              <a:t>GRACIAS</a:t>
            </a:r>
            <a:endParaRPr lang="es-MX" sz="3600" dirty="0">
              <a:solidFill>
                <a:srgbClr val="F47E13"/>
              </a:solidFill>
              <a:latin typeface="Montserrat" panose="00000500000000000000" pitchFamily="50" charset="0"/>
            </a:endParaRPr>
          </a:p>
        </p:txBody>
      </p:sp>
    </p:spTree>
    <p:extLst>
      <p:ext uri="{BB962C8B-B14F-4D97-AF65-F5344CB8AC3E}">
        <p14:creationId xmlns:p14="http://schemas.microsoft.com/office/powerpoint/2010/main" val="394105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A36FB-7844-489F-A3E2-34F6C0D781EF}"/>
              </a:ext>
            </a:extLst>
          </p:cNvPr>
          <p:cNvSpPr>
            <a:spLocks noGrp="1"/>
          </p:cNvSpPr>
          <p:nvPr>
            <p:ph type="title"/>
          </p:nvPr>
        </p:nvSpPr>
        <p:spPr/>
        <p:txBody>
          <a:bodyPr/>
          <a:lstStyle/>
          <a:p>
            <a:r>
              <a:rPr lang="es-MX" dirty="0"/>
              <a:t>¿Cómo surge el día Internacional de la Eliminación de la Violencia contra la Mujer?</a:t>
            </a:r>
          </a:p>
        </p:txBody>
      </p:sp>
      <p:sp>
        <p:nvSpPr>
          <p:cNvPr id="3" name="Marcador de texto 2">
            <a:extLst>
              <a:ext uri="{FF2B5EF4-FFF2-40B4-BE49-F238E27FC236}">
                <a16:creationId xmlns:a16="http://schemas.microsoft.com/office/drawing/2014/main" id="{16E74367-1438-40F3-8D57-1738C4D47FD9}"/>
              </a:ext>
            </a:extLst>
          </p:cNvPr>
          <p:cNvSpPr>
            <a:spLocks noGrp="1"/>
          </p:cNvSpPr>
          <p:nvPr>
            <p:ph type="body" idx="1"/>
          </p:nvPr>
        </p:nvSpPr>
        <p:spPr>
          <a:xfrm>
            <a:off x="2396290" y="1150017"/>
            <a:ext cx="6409614" cy="3813901"/>
          </a:xfrm>
        </p:spPr>
        <p:txBody>
          <a:bodyPr/>
          <a:lstStyle/>
          <a:p>
            <a:pPr algn="just"/>
            <a:r>
              <a:rPr lang="es-MX" dirty="0">
                <a:solidFill>
                  <a:srgbClr val="898989"/>
                </a:solidFill>
                <a:effectLst/>
                <a:latin typeface="Montserrat" panose="00000500000000000000" pitchFamily="2" charset="0"/>
              </a:rPr>
              <a:t>Gracias </a:t>
            </a:r>
            <a:r>
              <a:rPr lang="es-MX" dirty="0">
                <a:solidFill>
                  <a:srgbClr val="898989"/>
                </a:solidFill>
                <a:latin typeface="Montserrat" panose="00000500000000000000" pitchFamily="2" charset="0"/>
              </a:rPr>
              <a:t>a que históricamente </a:t>
            </a:r>
            <a:r>
              <a:rPr lang="es-MX" dirty="0">
                <a:solidFill>
                  <a:srgbClr val="898989"/>
                </a:solidFill>
                <a:effectLst/>
                <a:latin typeface="Montserrat" panose="00000500000000000000" pitchFamily="2" charset="0"/>
              </a:rPr>
              <a:t>el feminismo como contexto teórico y político permitió a las mujeres reconocerse y conceptualizar las vivencias de maltrato como "violencia“, así </a:t>
            </a:r>
            <a:r>
              <a:rPr lang="es-MX" dirty="0">
                <a:solidFill>
                  <a:srgbClr val="898989"/>
                </a:solidFill>
                <a:effectLst/>
                <a:latin typeface="Montserrat" panose="00000500000000000000" pitchFamily="2" charset="0"/>
                <a:sym typeface="+mn-ea"/>
              </a:rPr>
              <a:t>e</a:t>
            </a:r>
            <a:r>
              <a:rPr lang="es-MX" dirty="0">
                <a:solidFill>
                  <a:srgbClr val="898989"/>
                </a:solidFill>
                <a:latin typeface="Montserrat" panose="00000500000000000000" pitchFamily="2" charset="0"/>
                <a:sym typeface="+mn-ea"/>
              </a:rPr>
              <a:t>l 7 de febrero 2000, la Asamblea General adopta la resolución 54/134, designando el </a:t>
            </a:r>
            <a:r>
              <a:rPr lang="es-MX" b="1" dirty="0">
                <a:solidFill>
                  <a:srgbClr val="898989"/>
                </a:solidFill>
                <a:latin typeface="Montserrat" panose="00000500000000000000" pitchFamily="2" charset="0"/>
                <a:sym typeface="+mn-ea"/>
              </a:rPr>
              <a:t>25 de noviembre como el Día Internacional de la Eliminación de la Violencia contra la Mujer </a:t>
            </a:r>
            <a:r>
              <a:rPr lang="es-MX" dirty="0">
                <a:solidFill>
                  <a:srgbClr val="898989"/>
                </a:solidFill>
                <a:latin typeface="Montserrat" panose="00000500000000000000" pitchFamily="2" charset="0"/>
                <a:sym typeface="+mn-ea"/>
              </a:rPr>
              <a:t>e invitando a gobiernos, organizaciones internacionales y a organizaciones de la sociedad civil a tomar manos en el asunto y coordinar actividades todos los años sobre esta fecha que eleven la conciencia pública en cuanto a esta cuestión.</a:t>
            </a:r>
            <a:endParaRPr lang="es-MX" dirty="0">
              <a:solidFill>
                <a:srgbClr val="898989"/>
              </a:solidFill>
              <a:latin typeface="Montserrat" panose="00000500000000000000" pitchFamily="2" charset="0"/>
            </a:endParaRPr>
          </a:p>
        </p:txBody>
      </p:sp>
      <p:pic>
        <p:nvPicPr>
          <p:cNvPr id="5" name="Imagen 4" descr="Icono&#10;&#10;Descripción generada automáticamente">
            <a:extLst>
              <a:ext uri="{FF2B5EF4-FFF2-40B4-BE49-F238E27FC236}">
                <a16:creationId xmlns:a16="http://schemas.microsoft.com/office/drawing/2014/main" id="{DC8134FB-5CFF-446B-958C-5295A1CF3B4A}"/>
              </a:ext>
            </a:extLst>
          </p:cNvPr>
          <p:cNvPicPr>
            <a:picLocks noChangeAspect="1"/>
          </p:cNvPicPr>
          <p:nvPr/>
        </p:nvPicPr>
        <p:blipFill>
          <a:blip r:embed="rId2"/>
          <a:stretch>
            <a:fillRect/>
          </a:stretch>
        </p:blipFill>
        <p:spPr>
          <a:xfrm>
            <a:off x="782614" y="1764912"/>
            <a:ext cx="1613676" cy="1613676"/>
          </a:xfrm>
          <a:prstGeom prst="rect">
            <a:avLst/>
          </a:prstGeom>
        </p:spPr>
      </p:pic>
    </p:spTree>
    <p:extLst>
      <p:ext uri="{BB962C8B-B14F-4D97-AF65-F5344CB8AC3E}">
        <p14:creationId xmlns:p14="http://schemas.microsoft.com/office/powerpoint/2010/main" val="61806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4C330-9063-49F3-8936-E27BD5ED6419}"/>
              </a:ext>
            </a:extLst>
          </p:cNvPr>
          <p:cNvSpPr>
            <a:spLocks noGrp="1"/>
          </p:cNvSpPr>
          <p:nvPr>
            <p:ph type="title"/>
          </p:nvPr>
        </p:nvSpPr>
        <p:spPr/>
        <p:txBody>
          <a:bodyPr/>
          <a:lstStyle/>
          <a:p>
            <a:r>
              <a:rPr lang="es-MX" dirty="0"/>
              <a:t>¿Por qué es importante este día?</a:t>
            </a:r>
          </a:p>
        </p:txBody>
      </p:sp>
      <p:sp>
        <p:nvSpPr>
          <p:cNvPr id="3" name="Marcador de texto 2">
            <a:extLst>
              <a:ext uri="{FF2B5EF4-FFF2-40B4-BE49-F238E27FC236}">
                <a16:creationId xmlns:a16="http://schemas.microsoft.com/office/drawing/2014/main" id="{8577979E-0B5B-420D-B3A6-5138B8C2A03E}"/>
              </a:ext>
            </a:extLst>
          </p:cNvPr>
          <p:cNvSpPr>
            <a:spLocks noGrp="1"/>
          </p:cNvSpPr>
          <p:nvPr>
            <p:ph type="body" idx="1"/>
          </p:nvPr>
        </p:nvSpPr>
        <p:spPr>
          <a:xfrm>
            <a:off x="635104" y="983490"/>
            <a:ext cx="7663507" cy="3813901"/>
          </a:xfrm>
        </p:spPr>
        <p:txBody>
          <a:bodyPr/>
          <a:lstStyle/>
          <a:p>
            <a:pPr marL="285750" indent="-285750" algn="just">
              <a:buFont typeface="Arial" panose="020B0604020202020204" pitchFamily="34" charset="0"/>
              <a:buChar char="•"/>
            </a:pPr>
            <a:r>
              <a:rPr lang="es-MX" dirty="0"/>
              <a:t>De acuerdo a UNODC en 2018, 87,000 mujeres fueron asesinadas en todo el mundo, de las cuales 58%, a manos de sus parejas o familiares.</a:t>
            </a:r>
          </a:p>
          <a:p>
            <a:pPr marL="285750" indent="-285750" algn="just">
              <a:buFont typeface="Arial" panose="020B0604020202020204" pitchFamily="34" charset="0"/>
              <a:buChar char="•"/>
            </a:pPr>
            <a:r>
              <a:rPr lang="es-MX" dirty="0"/>
              <a:t>En 2020, 47,000 mujeres y niñas fueron asesinadas por sus parejas u otros miembros de la familia. Esto significa que, en promedio, una mujer o niña es asesinada por alguien de su propia familia cada 11 minutos (ONU Mujeres).</a:t>
            </a:r>
          </a:p>
          <a:p>
            <a:pPr marL="285750" indent="-285750" algn="just">
              <a:buFont typeface="Arial" panose="020B0604020202020204" pitchFamily="34" charset="0"/>
              <a:buChar char="•"/>
            </a:pPr>
            <a:r>
              <a:rPr lang="es-MX" dirty="0"/>
              <a:t>En México, en 2022 asesinaron a 3,800 mujeres (INEGI).</a:t>
            </a:r>
          </a:p>
          <a:p>
            <a:pPr marL="285750" indent="-285750" algn="just">
              <a:buFont typeface="Arial" panose="020B0604020202020204" pitchFamily="34" charset="0"/>
              <a:buChar char="•"/>
            </a:pPr>
            <a:r>
              <a:rPr lang="es-MX" dirty="0"/>
              <a:t>Y en el primer trimestre de 2023, 901 mujeres fueron víctimas de homicidio doloso y feminicidio, 4% más con respecto al año anterior (SSPC).</a:t>
            </a:r>
          </a:p>
          <a:p>
            <a:pPr algn="just"/>
            <a:endParaRPr lang="es-MX" sz="1700" dirty="0"/>
          </a:p>
          <a:p>
            <a:pPr algn="just"/>
            <a:endParaRPr lang="es-MX" sz="1750" dirty="0"/>
          </a:p>
        </p:txBody>
      </p:sp>
    </p:spTree>
    <p:extLst>
      <p:ext uri="{BB962C8B-B14F-4D97-AF65-F5344CB8AC3E}">
        <p14:creationId xmlns:p14="http://schemas.microsoft.com/office/powerpoint/2010/main" val="149543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4C330-9063-49F3-8936-E27BD5ED6419}"/>
              </a:ext>
            </a:extLst>
          </p:cNvPr>
          <p:cNvSpPr>
            <a:spLocks noGrp="1"/>
          </p:cNvSpPr>
          <p:nvPr>
            <p:ph type="title"/>
          </p:nvPr>
        </p:nvSpPr>
        <p:spPr/>
        <p:txBody>
          <a:bodyPr/>
          <a:lstStyle/>
          <a:p>
            <a:r>
              <a:rPr lang="es-MX" dirty="0"/>
              <a:t>¿Por qué es importante este día?</a:t>
            </a:r>
          </a:p>
        </p:txBody>
      </p:sp>
      <p:sp>
        <p:nvSpPr>
          <p:cNvPr id="3" name="Marcador de texto 2">
            <a:extLst>
              <a:ext uri="{FF2B5EF4-FFF2-40B4-BE49-F238E27FC236}">
                <a16:creationId xmlns:a16="http://schemas.microsoft.com/office/drawing/2014/main" id="{8577979E-0B5B-420D-B3A6-5138B8C2A03E}"/>
              </a:ext>
            </a:extLst>
          </p:cNvPr>
          <p:cNvSpPr>
            <a:spLocks noGrp="1"/>
          </p:cNvSpPr>
          <p:nvPr>
            <p:ph type="body" idx="1"/>
          </p:nvPr>
        </p:nvSpPr>
        <p:spPr>
          <a:xfrm>
            <a:off x="691376" y="937452"/>
            <a:ext cx="8114527" cy="3813901"/>
          </a:xfrm>
        </p:spPr>
        <p:txBody>
          <a:bodyPr/>
          <a:lstStyle/>
          <a:p>
            <a:pPr marL="285750" indent="-285750" algn="just">
              <a:buFont typeface="Arial" panose="020B0604020202020204" pitchFamily="34" charset="0"/>
              <a:buChar char="•"/>
            </a:pPr>
            <a:r>
              <a:rPr lang="es-MX" sz="1600" dirty="0"/>
              <a:t>Una de cada tres mujeres en todo el mundo ha sufrido alguna vez en su vida violencia física o sexual. La mayor parte de las veces se trata de violencia de pareja. (ONU Mujeres).</a:t>
            </a:r>
          </a:p>
          <a:p>
            <a:pPr marL="285750" indent="-285750" algn="just">
              <a:buFont typeface="Arial" panose="020B0604020202020204" pitchFamily="34" charset="0"/>
              <a:buChar char="•"/>
            </a:pPr>
            <a:r>
              <a:rPr lang="es-MX" sz="1600" dirty="0"/>
              <a:t>En México, 70.1 % de las mujeres de 15 años y más ha experimentado, al menos, una situación de violencia a lo largo de la vida.</a:t>
            </a:r>
          </a:p>
          <a:p>
            <a:pPr marL="285750" indent="-285750" algn="just">
              <a:buFont typeface="Arial" panose="020B0604020202020204" pitchFamily="34" charset="0"/>
              <a:buChar char="•"/>
            </a:pPr>
            <a:r>
              <a:rPr lang="es-MX" sz="1600"/>
              <a:t>La prevalencia </a:t>
            </a:r>
            <a:r>
              <a:rPr lang="es-MX" sz="1600" dirty="0"/>
              <a:t>de violencia (de cualquier tipo a lo largo de la vida) contra las mujeres de 15 años y más en México, muestra que aquéllas que experimentan mayor violencia son: las que residen en áreas urbanas (73.0 %); de edades entre 25 y 34 años (75.0 %); quienes cuentan con un nivel de escolaridad superior (77.9 %) y las que se encuentran separadas, divorciadas o viudas (</a:t>
            </a:r>
            <a:r>
              <a:rPr lang="es-MX" sz="1600"/>
              <a:t>74.0 %) (ENDIREH 2021).</a:t>
            </a:r>
            <a:endParaRPr lang="es-MX" sz="1600" dirty="0"/>
          </a:p>
        </p:txBody>
      </p:sp>
    </p:spTree>
    <p:extLst>
      <p:ext uri="{BB962C8B-B14F-4D97-AF65-F5344CB8AC3E}">
        <p14:creationId xmlns:p14="http://schemas.microsoft.com/office/powerpoint/2010/main" val="307764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5BCB7-998A-43BB-B330-A87A0C1297C0}"/>
              </a:ext>
            </a:extLst>
          </p:cNvPr>
          <p:cNvSpPr>
            <a:spLocks noGrp="1"/>
          </p:cNvSpPr>
          <p:nvPr>
            <p:ph type="title"/>
          </p:nvPr>
        </p:nvSpPr>
        <p:spPr/>
        <p:txBody>
          <a:bodyPr/>
          <a:lstStyle/>
          <a:p>
            <a:r>
              <a:rPr lang="es-MX" dirty="0"/>
              <a:t>ÚNETE AL DÍA NARANJA</a:t>
            </a:r>
          </a:p>
        </p:txBody>
      </p:sp>
      <p:sp>
        <p:nvSpPr>
          <p:cNvPr id="3" name="Marcador de texto 2">
            <a:extLst>
              <a:ext uri="{FF2B5EF4-FFF2-40B4-BE49-F238E27FC236}">
                <a16:creationId xmlns:a16="http://schemas.microsoft.com/office/drawing/2014/main" id="{A51C789E-5E69-4B47-A584-F5262005AEF2}"/>
              </a:ext>
            </a:extLst>
          </p:cNvPr>
          <p:cNvSpPr>
            <a:spLocks noGrp="1"/>
          </p:cNvSpPr>
          <p:nvPr>
            <p:ph type="body" idx="1"/>
          </p:nvPr>
        </p:nvSpPr>
        <p:spPr>
          <a:xfrm>
            <a:off x="932111" y="937452"/>
            <a:ext cx="4672822" cy="3813901"/>
          </a:xfrm>
        </p:spPr>
        <p:txBody>
          <a:bodyPr/>
          <a:lstStyle/>
          <a:p>
            <a:pPr algn="just"/>
            <a:r>
              <a:rPr lang="es-MX" dirty="0"/>
              <a:t>Este movimiento es para visibilizar la violencia que sufren las mujeres alrededor del planeta se conmemora no solo cada 25 de noviembre, sino cada 25 de mes: con el conocido Día Naranja.</a:t>
            </a:r>
          </a:p>
          <a:p>
            <a:pPr algn="just"/>
            <a:r>
              <a:rPr lang="es-MX" dirty="0"/>
              <a:t>Este día forma parte de una gran campaña nombrada Campaña Naranja ÚNETE, puesta en marcha en 2008 por el Secretario General de la Organización de las Naciones Unidas y que tiene el objetivo de generar consciencia para prevenir y erradicar la violencia contra las mujeres y niñas.</a:t>
            </a:r>
            <a:br>
              <a:rPr lang="es-MX" dirty="0"/>
            </a:br>
            <a:endParaRPr lang="es-MX" dirty="0"/>
          </a:p>
        </p:txBody>
      </p:sp>
      <p:pic>
        <p:nvPicPr>
          <p:cNvPr id="5" name="Imagen 4" descr="Diagrama&#10;&#10;Descripción generada automáticamente con confianza media">
            <a:extLst>
              <a:ext uri="{FF2B5EF4-FFF2-40B4-BE49-F238E27FC236}">
                <a16:creationId xmlns:a16="http://schemas.microsoft.com/office/drawing/2014/main" id="{16EB27E6-F375-4C53-B9AB-8B1B833A514E}"/>
              </a:ext>
            </a:extLst>
          </p:cNvPr>
          <p:cNvPicPr>
            <a:picLocks noChangeAspect="1"/>
          </p:cNvPicPr>
          <p:nvPr/>
        </p:nvPicPr>
        <p:blipFill>
          <a:blip r:embed="rId2"/>
          <a:stretch>
            <a:fillRect/>
          </a:stretch>
        </p:blipFill>
        <p:spPr>
          <a:xfrm>
            <a:off x="5828051" y="1655498"/>
            <a:ext cx="2977853" cy="2137568"/>
          </a:xfrm>
          <a:prstGeom prst="rect">
            <a:avLst/>
          </a:prstGeom>
        </p:spPr>
      </p:pic>
    </p:spTree>
    <p:extLst>
      <p:ext uri="{BB962C8B-B14F-4D97-AF65-F5344CB8AC3E}">
        <p14:creationId xmlns:p14="http://schemas.microsoft.com/office/powerpoint/2010/main" val="3668999821"/>
      </p:ext>
    </p:extLst>
  </p:cSld>
  <p:clrMapOvr>
    <a:masterClrMapping/>
  </p:clrMapOvr>
</p:sld>
</file>

<file path=ppt/theme/theme1.xml><?xml version="1.0" encoding="utf-8"?>
<a:theme xmlns:a="http://schemas.openxmlformats.org/drawingml/2006/main" name="Tema de Office">
  <a:themeElements>
    <a:clrScheme name="Personalizados 2">
      <a:dk1>
        <a:srgbClr val="000000"/>
      </a:dk1>
      <a:lt1>
        <a:srgbClr val="FFFFFF"/>
      </a:lt1>
      <a:dk2>
        <a:srgbClr val="595959"/>
      </a:dk2>
      <a:lt2>
        <a:srgbClr val="E7E6E6"/>
      </a:lt2>
      <a:accent1>
        <a:srgbClr val="284734"/>
      </a:accent1>
      <a:accent2>
        <a:srgbClr val="CBAA78"/>
      </a:accent2>
      <a:accent3>
        <a:srgbClr val="A5A5A5"/>
      </a:accent3>
      <a:accent4>
        <a:srgbClr val="D77B3A"/>
      </a:accent4>
      <a:accent5>
        <a:srgbClr val="7F9B48"/>
      </a:accent5>
      <a:accent6>
        <a:srgbClr val="A23B00"/>
      </a:accent6>
      <a:hlink>
        <a:srgbClr val="1E83A3"/>
      </a:hlink>
      <a:folHlink>
        <a:srgbClr val="1252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fa21a67-c5a6-4709-b312-822e86bd10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6B535ACF06CB4084026937967BD650" ma:contentTypeVersion="18" ma:contentTypeDescription="Create a new document." ma:contentTypeScope="" ma:versionID="050ed3b9976ada81218008de474b9dd4">
  <xsd:schema xmlns:xsd="http://www.w3.org/2001/XMLSchema" xmlns:xs="http://www.w3.org/2001/XMLSchema" xmlns:p="http://schemas.microsoft.com/office/2006/metadata/properties" xmlns:ns3="9fa21a67-c5a6-4709-b312-822e86bd10cc" xmlns:ns4="d2bf8e27-ce35-45ef-9df2-8b740bd06294" targetNamespace="http://schemas.microsoft.com/office/2006/metadata/properties" ma:root="true" ma:fieldsID="c11e62c6666138ad8deddd77b0fe0b17" ns3:_="" ns4:_="">
    <xsd:import namespace="9fa21a67-c5a6-4709-b312-822e86bd10cc"/>
    <xsd:import namespace="d2bf8e27-ce35-45ef-9df2-8b740bd0629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21a67-c5a6-4709-b312-822e86bd1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bf8e27-ce35-45ef-9df2-8b740bd062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4BE120-FED5-4015-9599-35D1445C2F36}">
  <ds:schemaRefs>
    <ds:schemaRef ds:uri="http://purl.org/dc/dcmitype/"/>
    <ds:schemaRef ds:uri="http://schemas.microsoft.com/office/2006/metadata/properties"/>
    <ds:schemaRef ds:uri="d2bf8e27-ce35-45ef-9df2-8b740bd06294"/>
    <ds:schemaRef ds:uri="9fa21a67-c5a6-4709-b312-822e86bd10cc"/>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7760C41-EF91-4E1D-9401-D516AEDA4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21a67-c5a6-4709-b312-822e86bd10cc"/>
    <ds:schemaRef ds:uri="d2bf8e27-ce35-45ef-9df2-8b740bd06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FFAFE9-2BC1-475C-BA72-E000D59A6D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810</TotalTime>
  <Words>8508</Words>
  <Application>Microsoft Office PowerPoint</Application>
  <PresentationFormat>Presentación en pantalla (16:9)</PresentationFormat>
  <Paragraphs>526</Paragraphs>
  <Slides>57</Slides>
  <Notes>34</Notes>
  <HiddenSlides>0</HiddenSlides>
  <MMClips>3</MMClips>
  <ScaleCrop>false</ScaleCrop>
  <HeadingPairs>
    <vt:vector size="6" baseType="variant">
      <vt:variant>
        <vt:lpstr>Fuentes usadas</vt:lpstr>
      </vt:variant>
      <vt:variant>
        <vt:i4>27</vt:i4>
      </vt:variant>
      <vt:variant>
        <vt:lpstr>Tema</vt:lpstr>
      </vt:variant>
      <vt:variant>
        <vt:i4>2</vt:i4>
      </vt:variant>
      <vt:variant>
        <vt:lpstr>Títulos de diapositiva</vt:lpstr>
      </vt:variant>
      <vt:variant>
        <vt:i4>57</vt:i4>
      </vt:variant>
    </vt:vector>
  </HeadingPairs>
  <TitlesOfParts>
    <vt:vector size="86" baseType="lpstr">
      <vt:lpstr>DengXian</vt:lpstr>
      <vt:lpstr>MS Mincho</vt:lpstr>
      <vt:lpstr>MS PGothic</vt:lpstr>
      <vt:lpstr>Arial</vt:lpstr>
      <vt:lpstr>Arial</vt:lpstr>
      <vt:lpstr>Arial Black</vt:lpstr>
      <vt:lpstr>Arial-BoldMT</vt:lpstr>
      <vt:lpstr>Calibri</vt:lpstr>
      <vt:lpstr>Calibri Light</vt:lpstr>
      <vt:lpstr>Courier New</vt:lpstr>
      <vt:lpstr>EB Garamond</vt:lpstr>
      <vt:lpstr>inherit</vt:lpstr>
      <vt:lpstr>Lato</vt:lpstr>
      <vt:lpstr>Montserrat</vt:lpstr>
      <vt:lpstr>Montserrat Medium</vt:lpstr>
      <vt:lpstr>Montserrat Regular</vt:lpstr>
      <vt:lpstr>Montserrat SemiBold</vt:lpstr>
      <vt:lpstr>Poppins</vt:lpstr>
      <vt:lpstr>Public Sans</vt:lpstr>
      <vt:lpstr>Raleway</vt:lpstr>
      <vt:lpstr>Roboto</vt:lpstr>
      <vt:lpstr>Source Sans Pro</vt:lpstr>
      <vt:lpstr>Tahoma</vt:lpstr>
      <vt:lpstr>Times New Roman</vt:lpstr>
      <vt:lpstr>---utopia-5</vt:lpstr>
      <vt:lpstr>Verdana</vt:lpstr>
      <vt:lpstr>Wingdings</vt:lpstr>
      <vt:lpstr>Tema de Office</vt:lpstr>
      <vt:lpstr>1_Tema de Office</vt:lpstr>
      <vt:lpstr>Presentación de PowerPoint</vt:lpstr>
      <vt:lpstr>Presentación de PowerPoint</vt:lpstr>
      <vt:lpstr>Duración:</vt:lpstr>
      <vt:lpstr>Presentación de PowerPoint</vt:lpstr>
      <vt:lpstr>Video: Hermanas Mirabal </vt:lpstr>
      <vt:lpstr>¿Cómo surge el día Internacional de la Eliminación de la Violencia contra la Mujer?</vt:lpstr>
      <vt:lpstr>¿Por qué es importante este día?</vt:lpstr>
      <vt:lpstr>¿Por qué es importante este día?</vt:lpstr>
      <vt:lpstr>ÚNETE AL DÍA NARANJA</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La violencia contra las mujeres es:</vt:lpstr>
      <vt:lpstr>Tipos y modalidades de Violencia</vt:lpstr>
      <vt:lpstr>Tipos de violencia:</vt:lpstr>
      <vt:lpstr>Tipos de violencia:</vt:lpstr>
      <vt:lpstr>Tipos de violencia:</vt:lpstr>
      <vt:lpstr>Tipos de violencia:</vt:lpstr>
      <vt:lpstr>Tipos de violencia:</vt:lpstr>
      <vt:lpstr>Modalidades de violencia:</vt:lpstr>
      <vt:lpstr>Modalidades de violencia:</vt:lpstr>
      <vt:lpstr>Modalidades de violencia:</vt:lpstr>
      <vt:lpstr>Modalidades de violencia:</vt:lpstr>
      <vt:lpstr>Modalidades de violencia:</vt:lpstr>
      <vt:lpstr>Modalidades de violencia:</vt:lpstr>
      <vt:lpstr>Modalidades de violencia:</vt:lpstr>
      <vt:lpstr>Modalidades de violencia:</vt:lpstr>
      <vt:lpstr>Gravedad del problema</vt:lpstr>
      <vt:lpstr>Mapa Alerta de Violencia de Género</vt:lpstr>
      <vt:lpstr>Normalización de la Violencia</vt:lpstr>
      <vt:lpstr>Violencia simbólica</vt:lpstr>
      <vt:lpstr>Otras expresiones de violencia contra las mujeres:</vt:lpstr>
      <vt:lpstr>Causas de la violencia contra las mujeres</vt:lpstr>
      <vt:lpstr>Causas: la construcción de género</vt:lpstr>
      <vt:lpstr>Causas: la construcción de género</vt:lpstr>
      <vt:lpstr>Roles y estereotipos de género</vt:lpstr>
      <vt:lpstr>Video: Corre como niña</vt:lpstr>
      <vt:lpstr>Género y la violencia contra las mujeres</vt:lpstr>
      <vt:lpstr>Género y la violencia contra las mujeres</vt:lpstr>
      <vt:lpstr>Consecuencias de la Violencia</vt:lpstr>
      <vt:lpstr>Consecuencias de la Violencia</vt:lpstr>
      <vt:lpstr>Video: En el mundo de los niños a las mujeres no se les pega.</vt:lpstr>
      <vt:lpstr>Opinión de mujeres de 15 años y mas respecto a roles femeninos y masculinos </vt:lpstr>
      <vt:lpstr>Recomendaciones para construir ambientes libres de violencia</vt:lpstr>
      <vt:lpstr>Recomendaciones para construir ambientes libres de violencia</vt:lpstr>
      <vt:lpstr>Responsabilidades del servicio público para combatir la violencia contra las mujeres</vt:lpstr>
      <vt:lpstr>Responsabilidades del servicio público para combatir la violencia contra las mujeres</vt:lpstr>
      <vt:lpstr>Responsabilidades del servicio público para combatir la violencia contra las mujeres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Día Internacional de la Eliminación de la Violencia contra la Mujer</dc:title>
  <dc:creator>Dirección de Formación y Certificación</dc:creator>
  <cp:lastModifiedBy>CIC EP 12</cp:lastModifiedBy>
  <cp:revision>44</cp:revision>
  <dcterms:created xsi:type="dcterms:W3CDTF">2019-11-15T18:34:00Z</dcterms:created>
  <dcterms:modified xsi:type="dcterms:W3CDTF">2024-12-03T20:36:50Z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2058-11.2.0.9031</vt:lpwstr>
  </property>
  <property fmtid="{D5CDD505-2E9C-101B-9397-08002B2CF9AE}" pid="3" name="ContentTypeId">
    <vt:lpwstr>0x010100B36B535ACF06CB4084026937967BD650</vt:lpwstr>
  </property>
</Properties>
</file>